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drawings/drawing1.xml" ContentType="application/vnd.openxmlformats-officedocument.drawingml.chartshap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4.6-->
<p:presentation xmlns:r="http://schemas.openxmlformats.org/officeDocument/2006/relationships" xmlns:a="http://schemas.openxmlformats.org/drawingml/2006/main" xmlns:p="http://schemas.openxmlformats.org/presentationml/2006/main" firstSlideNum="0" saveSubsetFonts="1">
  <p:sldMasterIdLst>
    <p:sldMasterId id="2147483758" r:id="rId2"/>
    <p:sldMasterId id="2147483868" r:id="rId3"/>
  </p:sldMasterIdLst>
  <p:notesMasterIdLst>
    <p:notesMasterId r:id="rId4"/>
  </p:notesMasterIdLst>
  <p:handoutMasterIdLst>
    <p:handoutMasterId r:id="rId5"/>
  </p:handoutMasterIdLst>
  <p:sldIdLst>
    <p:sldId id="256" r:id="rId6"/>
    <p:sldId id="957" r:id="rId7"/>
    <p:sldId id="921" r:id="rId8"/>
    <p:sldId id="923" r:id="rId9"/>
    <p:sldId id="647" r:id="rId10"/>
    <p:sldId id="967" r:id="rId11"/>
    <p:sldId id="893" r:id="rId12"/>
    <p:sldId id="968" r:id="rId13"/>
    <p:sldId id="922" r:id="rId14"/>
    <p:sldId id="953" r:id="rId15"/>
    <p:sldId id="894" r:id="rId16"/>
    <p:sldId id="914" r:id="rId17"/>
    <p:sldId id="323" r:id="rId18"/>
    <p:sldId id="709" r:id="rId19"/>
    <p:sldId id="955" r:id="rId20"/>
    <p:sldId id="940" r:id="rId21"/>
    <p:sldId id="454" r:id="rId22"/>
    <p:sldId id="937" r:id="rId23"/>
    <p:sldId id="959" r:id="rId24"/>
    <p:sldId id="964" r:id="rId25"/>
    <p:sldId id="913" r:id="rId26"/>
    <p:sldId id="966" r:id="rId27"/>
    <p:sldId id="970" r:id="rId28"/>
    <p:sldId id="544" r:id="rId29"/>
    <p:sldId id="960" r:id="rId30"/>
    <p:sldId id="963" r:id="rId31"/>
    <p:sldId id="965" r:id="rId32"/>
    <p:sldId id="951" r:id="rId33"/>
  </p:sldIdLst>
  <p:sldSz cx="12192000" cy="6858000"/>
  <p:notesSz cx="7315200" cy="96012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9" userDrawn="1">
          <p15:clr>
            <a:srgbClr val="A4A3A4"/>
          </p15:clr>
        </p15:guide>
        <p15:guide id="2" pos="2326" userDrawn="1">
          <p15:clr>
            <a:srgbClr val="A4A3A4"/>
          </p15:clr>
        </p15:guide>
        <p15:guide id="3" orient="horz" pos="3025" userDrawn="1">
          <p15:clr>
            <a:srgbClr val="A4A3A4"/>
          </p15:clr>
        </p15:guide>
        <p15:guide id="4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p="http://schemas.openxmlformats.org/presentationml/2006/main">
  <p:cmAuthor id="0" name="morris" initials="o" lastIdx="0" clrIdx="0"/>
  <p:cmAuthor id="1" name="DAVID MORRIS" initials="DM" lastIdx="0" clrIdx="1"/>
  <p:cmAuthor id="2" name="Konigstein, Paul" initials="PK" lastIdx="0" clrIdx="2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fill>
          <a:solidFill>
            <a:schemeClr val="accent6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1V>
      <a:tcStyle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fill>
          <a:solidFill>
            <a:schemeClr val="accent4">
              <a:tint val="40000"/>
            </a:schemeClr>
          </a:solidFill>
        </a:fill>
      </a:tcStyle>
    </a:band1H>
    <a:band1V>
      <a:tcStyle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fill>
          <a:solidFill>
            <a:schemeClr val="accent5">
              <a:tint val="40000"/>
            </a:schemeClr>
          </a:solidFill>
        </a:fill>
      </a:tcStyle>
    </a:band1H>
    <a:band1V>
      <a:tcStyle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accent3">
              <a:tint val="20000"/>
            </a:schemeClr>
          </a:solidFill>
        </a:fill>
      </a:tcStyle>
    </a:band1H>
    <a:band1V>
      <a:tcStyle>
        <a:fill>
          <a:solidFill>
            <a:schemeClr val="accent3">
              <a:tint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fill>
          <a:solidFill>
            <a:schemeClr val="dk1">
              <a:tint val="40000"/>
            </a:schemeClr>
          </a:solidFill>
        </a:fill>
      </a:tcStyle>
    </a:band1H>
    <a:band1V>
      <a:tcStyle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fill>
          <a:solidFill>
            <a:schemeClr val="accent4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fill>
          <a:solidFill>
            <a:schemeClr val="dk1">
              <a:tint val="40000"/>
            </a:schemeClr>
          </a:solidFill>
        </a:fill>
      </a:tcStyle>
    </a:band1H>
    <a:band1V>
      <a:tcStyle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accent2">
              <a:tint val="20000"/>
            </a:schemeClr>
          </a:solidFill>
        </a:fill>
      </a:tcStyle>
    </a:band1H>
    <a:band1V>
      <a:tcStyle>
        <a:fill>
          <a:solidFill>
            <a:schemeClr val="accent2">
              <a:tint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6" autoAdjust="0"/>
    <p:restoredTop sz="83099" autoAdjust="0"/>
  </p:normalViewPr>
  <p:slideViewPr>
    <p:cSldViewPr>
      <p:cViewPr>
        <p:scale>
          <a:sx n="105" d="100"/>
          <a:sy n="105" d="100"/>
        </p:scale>
        <p:origin x="112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13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2"/>
    </p:cViewPr>
  </p:sorterViewPr>
  <p:notesViewPr>
    <p:cSldViewPr>
      <p:cViewPr varScale="1">
        <p:scale>
          <a:sx n="98" d="100"/>
          <a:sy n="98" d="100"/>
        </p:scale>
        <p:origin x="3522" y="90"/>
      </p:cViewPr>
      <p:guideLst>
        <p:guide orient="horz" pos="3049"/>
        <p:guide pos="2326"/>
        <p:guide orient="horz" pos="3025"/>
        <p:guide pos="2305"/>
      </p:guideLst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/aawsdp03\home\konigsteinp\Inflation%20adjusted%20operating%20expense%20history.xlsx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openxmlformats.org/officeDocument/2006/relationships/chartUserShapes" Target="../drawings/drawing1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GASTOS</a:t>
            </a:r>
            <a:r>
              <a:rPr lang="en-US" b="1" baseline="0"/>
              <a:t> OPERATIVOS </a:t>
            </a:r>
            <a:r>
              <a:rPr lang="en-US" b="1"/>
              <a:t>TOTALES DE</a:t>
            </a:r>
            <a:r>
              <a:rPr lang="en-US" b="1" baseline="0"/>
              <a:t> AAWS + JSG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9287180751562119"/>
          <c:y val="0.10702237486839294"/>
          <c:w val="0.8840258717536926"/>
          <c:h val="0.7163604497909546"/>
        </c:manualLayout>
      </c:layout>
      <c:lineChart>
        <c:grouping/>
        <c:varyColors val="0"/>
        <c:ser>
          <c:idx val="0"/>
          <c:order val="0"/>
          <c:tx>
            <c:strRef>
              <c:f>'Total Expense'!$B$5</c:f>
              <c:strCache>
                <c:ptCount val="1"/>
                <c:pt idx="0">
                  <c:v>NOMINAL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'Total Expense'!$A$6:$A$17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 BUDGET</c:v>
                </c:pt>
              </c:strCache>
            </c:strRef>
          </c:cat>
          <c:val>
            <c:numRef>
              <c:f>'Total Expense'!$B$6:$B$17</c:f>
              <c:numCache>
                <c:formatCode>#,##0_);[Red]\(#,##0\)</c:formatCode>
                <c:ptCount val="12"/>
                <c:pt idx="0">
                  <c:v>16037384</c:v>
                </c:pt>
                <c:pt idx="1">
                  <c:v>15657892</c:v>
                </c:pt>
                <c:pt idx="2">
                  <c:v>16052860</c:v>
                </c:pt>
                <c:pt idx="3">
                  <c:v>16687516</c:v>
                </c:pt>
                <c:pt idx="4">
                  <c:v>17822614</c:v>
                </c:pt>
                <c:pt idx="5">
                  <c:v>18600142</c:v>
                </c:pt>
                <c:pt idx="6">
                  <c:v>16572553</c:v>
                </c:pt>
                <c:pt idx="7">
                  <c:v>14621245</c:v>
                </c:pt>
                <c:pt idx="8">
                  <c:v>17489639</c:v>
                </c:pt>
                <c:pt idx="9">
                  <c:v>18684246</c:v>
                </c:pt>
                <c:pt idx="10">
                  <c:v>18528182</c:v>
                </c:pt>
                <c:pt idx="11">
                  <c:v>19765699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9B-4BE3-96D9-7C27F0941786}"/>
            </c:ext>
          </c:extLst>
        </c:ser>
        <c:ser>
          <c:idx val="1"/>
          <c:order val="1"/>
          <c:tx>
            <c:strRef>
              <c:f>'Total Expense'!$C$5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'Total Expense'!$A$6:$A$17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 BUDGET</c:v>
                </c:pt>
              </c:strCache>
            </c:strRef>
          </c:cat>
          <c:val>
            <c:numRef>
              <c:f>'Total Expense'!$C$6:$C$17</c:f>
              <c:numCache>
                <c:formatCode>#,##0_);[Red]\(#,##0\)</c:formatCode>
                <c:ptCount val="12"/>
                <c:pt idx="0">
                  <c:v>22132508</c:v>
                </c:pt>
                <c:pt idx="1">
                  <c:v>21452288</c:v>
                </c:pt>
                <c:pt idx="2">
                  <c:v>21546413</c:v>
                </c:pt>
                <c:pt idx="3">
                  <c:v>21935618</c:v>
                </c:pt>
                <c:pt idx="4">
                  <c:v>22988578</c:v>
                </c:pt>
                <c:pt idx="5">
                  <c:v>23455487</c:v>
                </c:pt>
                <c:pt idx="6">
                  <c:v>20617805</c:v>
                </c:pt>
                <c:pt idx="7">
                  <c:v>16944401</c:v>
                </c:pt>
                <c:pt idx="8">
                  <c:v>19095838</c:v>
                </c:pt>
                <c:pt idx="9">
                  <c:v>19738496</c:v>
                </c:pt>
                <c:pt idx="10">
                  <c:v>19024196</c:v>
                </c:pt>
                <c:pt idx="11">
                  <c:v>19765699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9B-4BE3-96D9-7C27F0941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45347024"/>
        <c:axId val="245346608"/>
      </c:lineChart>
      <c:catAx>
        <c:axId val="24534702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346608"/>
        <c:crosses val="autoZero"/>
        <c:auto val="0"/>
        <c:lblAlgn val="ctr"/>
        <c:lblOffset/>
        <c:noMultiLvlLbl val="0"/>
      </c:catAx>
      <c:valAx>
        <c:axId val="245346608"/>
        <c:scaling>
          <c:orientation/>
          <c:min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34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A4-426E-B220-79B6733A184F}"/>
              </c:ext>
            </c:extLst>
          </c:dPt>
          <c:dLbls>
            <c:dLbl>
              <c:idx val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05-704B-8FD1-75029AB158AA}"/>
                </c:ext>
              </c:extLst>
            </c:dLbl>
            <c:dLbl>
              <c:idx val="1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05-704B-8FD1-75029AB158AA}"/>
                </c:ext>
              </c:extLst>
            </c:dLbl>
            <c:dLbl>
              <c:idx val="2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05-704B-8FD1-75029AB158AA}"/>
                </c:ext>
              </c:extLst>
            </c:dLbl>
            <c:dLbl>
              <c:idx val="3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05-704B-8FD1-75029AB158AA}"/>
                </c:ext>
              </c:extLst>
            </c:dLbl>
            <c:dLbl>
              <c:idx val="4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05-704B-8FD1-75029AB158AA}"/>
                </c:ext>
              </c:extLst>
            </c:dLbl>
            <c:dLbl>
              <c:idx val="5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05-704B-8FD1-75029AB158AA}"/>
                </c:ext>
              </c:extLst>
            </c:dLbl>
            <c:dLbl>
              <c:idx val="6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05-704B-8FD1-75029AB158AA}"/>
                </c:ext>
              </c:extLst>
            </c:dLbl>
            <c:dLbl>
              <c:idx val="7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05-704B-8FD1-75029AB158AA}"/>
                </c:ext>
              </c:extLst>
            </c:dLbl>
            <c:dLbl>
              <c:idx val="8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05-704B-8FD1-75029AB158AA}"/>
                </c:ext>
              </c:extLst>
            </c:dLbl>
            <c:dLbl>
              <c:idx val="9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05-704B-8FD1-75029AB158AA}"/>
                </c:ext>
              </c:extLst>
            </c:dLbl>
            <c:dLbl>
              <c:idx val="1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05-704B-8FD1-75029AB15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Sheet2!$T$7:$T$16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 Budget</c:v>
                </c:pt>
              </c:strCache>
            </c:strRef>
          </c:cat>
          <c:val>
            <c:numRef>
              <c:f>Sheet2!$U$7:$U$16</c:f>
              <c:numCache>
                <c:formatCode>#,##0</c:formatCode>
                <c:ptCount val="10"/>
                <c:pt idx="0">
                  <c:v>8049452</c:v>
                </c:pt>
                <c:pt idx="1">
                  <c:v>8385009</c:v>
                </c:pt>
                <c:pt idx="2">
                  <c:v>8863480</c:v>
                </c:pt>
                <c:pt idx="3">
                  <c:v>10256687</c:v>
                </c:pt>
                <c:pt idx="4">
                  <c:v>10775871</c:v>
                </c:pt>
                <c:pt idx="5">
                  <c:v>10548525</c:v>
                </c:pt>
                <c:pt idx="6">
                  <c:v>10841419</c:v>
                </c:pt>
                <c:pt idx="7">
                  <c:v>11248573</c:v>
                </c:pt>
                <c:pt idx="8">
                  <c:v>10578707</c:v>
                </c:pt>
                <c:pt idx="9">
                  <c:v>10500000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A4-426E-B220-79B6733A1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9"/>
        <c:overlap val="-39"/>
        <c:axId val="673167288"/>
        <c:axId val="673167680"/>
      </c:barChart>
      <c:catAx>
        <c:axId val="67316728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67680"/>
        <c:crosses val="autoZero"/>
        <c:auto val="0"/>
        <c:lblAlgn val="ctr"/>
        <c:lblOffset/>
        <c:noMultiLvlLbl val="0"/>
      </c:catAx>
      <c:valAx>
        <c:axId val="67316768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6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3C3-4A0C-9F33-E7CC089D8EA9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3C3-4A0C-9F33-E7CC089D8EA9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E9-486B-8424-4ACE4839549C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3C3-4A0C-9F33-E7CC089D8EA9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3C3-4A0C-9F33-E7CC089D8EA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err="1"/>
                      <a:t>Grupos y otras organizaciones de la estructura de servicio</a:t>
                    </a:r>
                    <a:r>
                      <a:rPr lang="en-US" baseline="0"/>
                      <a:t>; </a:t>
                    </a:r>
                    <a:fld id="{994D45C3-F177-5B45-B983-6DC5071A0986}" type="VALU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/>
                      <a:t>; </a:t>
                    </a:r>
                    <a:fld id="{49B81123-A644-8E4F-9974-EBE859131E47}" type="PERCENTAG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/>
              <c:txPr>
                <a:bodyPr/>
                <a:p>
                  <a:pPr>
                    <a:defRPr/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C3-4A0C-9F33-E7CC089D8EA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err="1"/>
                      <a:t>Individuos; </a:t>
                    </a:r>
                    <a:fld id="{15C80B32-FC78-204C-BFDF-B7C7D59ADF51}" type="VALU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/>
                      <a:t>; </a:t>
                    </a:r>
                    <a:fld id="{E7AE8760-324C-3747-80D2-CD429FE8EA17}" type="PERCENTAG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/>
              <c:txPr>
                <a:bodyPr/>
                <a:p>
                  <a:pPr>
                    <a:defRPr/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C3-4A0C-9F33-E7CC089D8EA9}"/>
                </c:ext>
              </c:extLst>
            </c:dLbl>
            <c:dLbl>
              <c:idx val="2"/>
              <c:layout>
                <c:manualLayout>
                  <c:x val="-0.004830917809158564"/>
                  <c:y val="-0.02043049782514572"/>
                </c:manualLayout>
              </c:layout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E9-486B-8424-4ACE4839549C}"/>
                </c:ext>
              </c:extLst>
            </c:dLbl>
            <c:dLbl>
              <c:idx val="3"/>
              <c:layout>
                <c:manualLayout>
                  <c:x val="0.0036231884732842445"/>
                  <c:y val="-0.03502371162176132"/>
                </c:manualLayout>
              </c:layout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C3-4A0C-9F33-E7CC089D8EA9}"/>
                </c:ext>
              </c:extLst>
            </c:dLbl>
            <c:dLbl>
              <c:idx val="4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3-4A0C-9F33-E7CC089D8E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Sheet1!$A$2:$A$3</c:f>
              <c:strCache>
                <c:ptCount val="2"/>
                <c:pt idx="0">
                  <c:v>Groups and other orgs in service structure</c:v>
                </c:pt>
                <c:pt idx="1">
                  <c:v>Individuals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6303951</c:v>
                </c:pt>
                <c:pt idx="1">
                  <c:v>4173680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9-486B-8424-4ACE48395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0695126056671"/>
          <c:y val="0.02393074706196785"/>
          <c:w val="0.8778722286224365"/>
          <c:h val="0.8479666113853455"/>
        </c:manualLayout>
      </c:layout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226-48F6-A0D0-09652F1D25B9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26-48F6-A0D0-09652F1D25B9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226-48F6-A0D0-09652F1D25B9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26-48F6-A0D0-09652F1D25B9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226-48F6-A0D0-09652F1D25B9}"/>
              </c:ext>
            </c:extLst>
          </c:dPt>
          <c:dPt>
            <c:idx val="5"/>
            <c:invertIfNegative val="1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26-48F6-A0D0-09652F1D25B9}"/>
              </c:ext>
            </c:extLst>
          </c:dPt>
          <c:dPt>
            <c:idx val="6"/>
            <c:invertIfNegative val="1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226-48F6-A0D0-09652F1D25B9}"/>
              </c:ext>
            </c:extLst>
          </c:dPt>
          <c:dPt>
            <c:idx val="7"/>
            <c:invertIfNegative val="1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26-48F6-A0D0-09652F1D25B9}"/>
              </c:ext>
            </c:extLst>
          </c:dPt>
          <c:dPt>
            <c:idx val="8"/>
            <c:invertIfNegative val="1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612-484E-B3AC-D98DC458FF9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Salarios</a:t>
                    </a:r>
                    <a:r>
                      <a:rPr lang="en-US" baseline="0"/>
                      <a:t>
</a:t>
                    </a:r>
                    <a:fld id="{2DED14AB-596B-5048-B0B9-01F4405C7FB3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26-48F6-A0D0-09652F1D25B9}"/>
                </c:ext>
              </c:extLst>
            </c:dLbl>
            <c:dLbl>
              <c:idx val="1"/>
              <c:layout>
                <c:manualLayout>
                  <c:x val="-0.008333333767950535"/>
                  <c:y val="-0.02597402594983577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Impuestos de nómina y beneficios</a:t>
                    </a:r>
                    <a:r>
                      <a:rPr lang="en-US" baseline="0"/>
                      <a:t>
</a:t>
                    </a:r>
                    <a:fld id="{F6EC16DE-11D8-8244-A8DD-F1589BC415CA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26-48F6-A0D0-09652F1D25B9}"/>
                </c:ext>
              </c:extLst>
            </c:dLbl>
            <c:dLbl>
              <c:idx val="2"/>
              <c:layout>
                <c:manualLayout>
                  <c:x val="-0.03229166939854622"/>
                  <c:y val="-0.004329004324972629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Honorarios</a:t>
                    </a:r>
                    <a:r>
                      <a:rPr lang="en-US" baseline="0"/>
                      <a:t> profesionales</a:t>
                    </a:r>
                    <a:r>
                      <a:rPr lang="en-US"/>
                      <a:t> </a:t>
                    </a:r>
                    <a:r>
                      <a:rPr lang="en-US" baseline="0"/>
                      <a:t>
</a:t>
                    </a:r>
                    <a:fld id="{ECD05329-D3B9-994B-A963-E19B3794627E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26-48F6-A0D0-09652F1D25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Impresión,</a:t>
                    </a:r>
                    <a:r>
                      <a:rPr lang="en-US" baseline="0"/>
                      <a:t> correos, suministros y suscripciones
</a:t>
                    </a:r>
                    <a:fld id="{838D7E87-F47B-8040-A5CB-05ED447D5DE1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26-48F6-A0D0-09652F1D25B9}"/>
                </c:ext>
              </c:extLst>
            </c:dLbl>
            <c:dLbl>
              <c:idx val="4"/>
              <c:layout>
                <c:manualLayout>
                  <c:x val="-0.11875001341104507"/>
                  <c:y val="0.015151515603065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Datos,</a:t>
                    </a:r>
                    <a:r>
                      <a:rPr lang="en-US" baseline="0"/>
                      <a:t> automatización y sitio web
</a:t>
                    </a:r>
                    <a:fld id="{D2C8C6C8-DCE4-1F40-95E2-A894E91E3A84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26-48F6-A0D0-09652F1D25B9}"/>
                </c:ext>
              </c:extLst>
            </c:dLbl>
            <c:dLbl>
              <c:idx val="5"/>
              <c:layout>
                <c:manualLayout>
                  <c:x val="-0.006250000558793545"/>
                  <c:y val="-0.00701094185933470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Seguros</a:t>
                    </a:r>
                    <a:r>
                      <a:rPr lang="en-US" baseline="0"/>
                      <a:t>
</a:t>
                    </a:r>
                    <a:fld id="{50FB67FE-1269-D54F-87D9-543878AD1CDB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26-48F6-A0D0-09652F1D25B9}"/>
                </c:ext>
              </c:extLst>
            </c:dLbl>
            <c:dLbl>
              <c:idx val="6"/>
              <c:layout>
                <c:manualLayout>
                  <c:x val="0.028645876795053482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err="1"/>
                      <a:t>Instalacones</a:t>
                    </a:r>
                    <a:r>
                      <a:rPr lang="en-US" baseline="0"/>
                      <a:t> y equipos
</a:t>
                    </a:r>
                    <a:fld id="{E5089601-CB0B-C049-B9D3-83E16F9F7734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260418"/>
                      <c:h val="0.09789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226-48F6-A0D0-09652F1D25B9}"/>
                </c:ext>
              </c:extLst>
            </c:dLbl>
            <c:dLbl>
              <c:idx val="7"/>
              <c:layout>
                <c:manualLayout>
                  <c:x val="0.00729166716337204"/>
                  <c:y val="0.01104680076241493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Viajes y reuniones</a:t>
                    </a:r>
                    <a:r>
                      <a:rPr lang="en-US" baseline="0"/>
                      <a:t>
</a:t>
                    </a:r>
                    <a:fld id="{58FA2C15-CD6B-3644-ABC1-EABDAE1BF6D3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26-48F6-A0D0-09652F1D25B9}"/>
                </c:ext>
              </c:extLst>
            </c:dLbl>
            <c:dLbl>
              <c:idx val="8"/>
              <c:layout>
                <c:manualLayout>
                  <c:x val="0.09583333879709244"/>
                  <c:y val="0.072851493954658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612-484E-B3AC-D98DC458FF9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Sheet1!$A$2:$A$9</c:f>
              <c:strCache>
                <c:ptCount val="8"/>
                <c:pt idx="0">
                  <c:v>Salaries</c:v>
                </c:pt>
                <c:pt idx="1">
                  <c:v>Payroll Taxes and Employee Benefits</c:v>
                </c:pt>
                <c:pt idx="2">
                  <c:v>Professional Fees</c:v>
                </c:pt>
                <c:pt idx="3">
                  <c:v>Printing, Postage, Supplies &amp; Subscriptions</c:v>
                </c:pt>
                <c:pt idx="4">
                  <c:v>Data, Automation &amp; Website</c:v>
                </c:pt>
                <c:pt idx="5">
                  <c:v>Insurance</c:v>
                </c:pt>
                <c:pt idx="6">
                  <c:v>Facility and Equipment</c:v>
                </c:pt>
                <c:pt idx="7">
                  <c:v>Travel and Meetings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9051503</c:v>
                </c:pt>
                <c:pt idx="1">
                  <c:v>2975522</c:v>
                </c:pt>
                <c:pt idx="2">
                  <c:v>1568925</c:v>
                </c:pt>
                <c:pt idx="3">
                  <c:v>562386</c:v>
                </c:pt>
                <c:pt idx="4">
                  <c:v>718367</c:v>
                </c:pt>
                <c:pt idx="5">
                  <c:v>88147</c:v>
                </c:pt>
                <c:pt idx="6">
                  <c:v>1368120</c:v>
                </c:pt>
                <c:pt idx="7">
                  <c:v>2195212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1-426B-90C2-9D25E06F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0695126056671"/>
          <c:y val="0.02393074706196785"/>
          <c:w val="0.8778722286224365"/>
          <c:h val="0.8479666113853455"/>
        </c:manualLayout>
      </c:layout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226-48F6-A0D0-09652F1D25B9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26-48F6-A0D0-09652F1D25B9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226-48F6-A0D0-09652F1D25B9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26-48F6-A0D0-09652F1D25B9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226-48F6-A0D0-09652F1D25B9}"/>
              </c:ext>
            </c:extLst>
          </c:dPt>
          <c:dPt>
            <c:idx val="5"/>
            <c:invertIfNegative val="1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26-48F6-A0D0-09652F1D25B9}"/>
              </c:ext>
            </c:extLst>
          </c:dPt>
          <c:dPt>
            <c:idx val="6"/>
            <c:invertIfNegative val="1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226-48F6-A0D0-09652F1D25B9}"/>
              </c:ext>
            </c:extLst>
          </c:dPt>
          <c:dPt>
            <c:idx val="7"/>
            <c:invertIfNegative val="1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26-48F6-A0D0-09652F1D25B9}"/>
              </c:ext>
            </c:extLst>
          </c:dPt>
          <c:dPt>
            <c:idx val="8"/>
            <c:invertIfNegative val="1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612-484E-B3AC-D98DC458FF9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Contabiilidad y auditoría</a:t>
                    </a:r>
                    <a:r>
                      <a:rPr lang="en-US" baseline="0"/>
                      <a:t>
</a:t>
                    </a:r>
                    <a:fld id="{CA94E1BB-24F1-E341-B5E8-5E2083929722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26-48F6-A0D0-09652F1D25B9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2"/>
              <c:layout>
                <c:manualLayout>
                  <c:x val="-0.006250000558793545"/>
                  <c:y val="0.047619048506021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Recursos </a:t>
                    </a:r>
                    <a:r>
                      <a:rPr lang="en-US" baseline="0"/>
                      <a:t> humanos
</a:t>
                    </a:r>
                    <a:fld id="{051BD724-5DD7-0446-B2E0-2585DB91134B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26-48F6-A0D0-09652F1D25B9}"/>
                </c:ext>
              </c:extLst>
            </c:dLbl>
            <c:dLbl>
              <c:idx val="3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4"/>
              <c:layout>
                <c:manualLayout>
                  <c:x val="-0.12083334475755692"/>
                  <c:y val="-0.00865800864994525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Tecnología de la información</a:t>
                    </a:r>
                    <a:r>
                      <a:rPr lang="en-US" baseline="0"/>
                      <a:t>
</a:t>
                    </a:r>
                    <a:fld id="{964322E7-953C-8D46-9AA8-0C70B5675D8F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26-48F6-A0D0-09652F1D25B9}"/>
                </c:ext>
              </c:extLst>
            </c:dLbl>
            <c:dLbl>
              <c:idx val="5"/>
              <c:layout>
                <c:manualLayout>
                  <c:x val="-0.006250000558793545"/>
                  <c:y val="-0.00701094185933470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i="0" u="none" strike="noStrike" kern="1200" baseline="0" err="1">
                        <a:solidFill>
                          <a:prstClr val="black"/>
                        </a:solidFill>
                      </a:rPr>
                      <a:t>Procesamiento de nómina y ayuda temporaria</a:t>
                    </a:r>
                    <a:r>
                      <a:rPr lang="en-US" baseline="0"/>
                      <a:t>
</a:t>
                    </a:r>
                    <a:fld id="{398F3D59-2054-9A4E-869A-D8733B2C3B4A}" type="PERCENTAGE">
                      <a:rPr lang="en-US" baseline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000" b="0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26-48F6-A0D0-09652F1D25B9}"/>
                </c:ext>
              </c:extLst>
            </c:dLbl>
            <c:dLbl>
              <c:idx val="6"/>
              <c:layout>
                <c:manualLayout/>
              </c:layout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260418"/>
                      <c:h val="0.09789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226-48F6-A0D0-09652F1D25B9}"/>
                </c:ext>
              </c:extLst>
            </c:dLbl>
            <c:dLbl>
              <c:idx val="7"/>
              <c:layout>
                <c:manualLayout>
                  <c:x val="0.00729166716337204"/>
                  <c:y val="0.01104680076241493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Traducción</a:t>
                    </a:r>
                    <a:r>
                      <a:rPr lang="en-US" baseline="0"/>
                      <a:t>
</a:t>
                    </a:r>
                    <a:fld id="{437DAE76-F3EE-0C49-B301-1BF884AF9B62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26-48F6-A0D0-09652F1D25B9}"/>
                </c:ext>
              </c:extLst>
            </c:dLbl>
            <c:dLbl>
              <c:idx val="8"/>
              <c:layout>
                <c:manualLayout>
                  <c:x val="-0.0020833334419876337"/>
                  <c:y val="0.02523247152566909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Interpretación</a:t>
                    </a:r>
                    <a:r>
                      <a:rPr lang="en-US" baseline="0"/>
                      <a:t>
</a:t>
                    </a:r>
                    <a:fld id="{1227CD3B-DBF6-2D43-B7AB-06FC9D96FD48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612-484E-B3AC-D98DC458FF9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Gestión de proyectos</a:t>
                    </a:r>
                    <a:r>
                      <a:rPr lang="en-US" baseline="0"/>
                      <a:t>
</a:t>
                    </a:r>
                    <a:fld id="{CBFA061F-8211-474B-A6F1-8B7F19DD8F82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88-6D43-8A8C-100B4D32303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Otros</a:t>
                    </a:r>
                    <a:r>
                      <a:rPr lang="en-US" baseline="0"/>
                      <a:t>
</a:t>
                    </a:r>
                    <a:fld id="{9DB4E26A-11E8-F84F-A793-412BF826C2AD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88-6D43-8A8C-100B4D32303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Sheet1!$A$2:$A$12</c:f>
              <c:strCache>
                <c:ptCount val="11"/>
                <c:pt idx="0">
                  <c:v>Accounting and Audit</c:v>
                </c:pt>
                <c:pt idx="1">
                  <c:v>Legal</c:v>
                </c:pt>
                <c:pt idx="2">
                  <c:v>Human Resources</c:v>
                </c:pt>
                <c:pt idx="3">
                  <c:v>Editorial</c:v>
                </c:pt>
                <c:pt idx="4">
                  <c:v>Information Technology</c:v>
                </c:pt>
                <c:pt idx="5">
                  <c:v>Temporary Help</c:v>
                </c:pt>
                <c:pt idx="6">
                  <c:v>Payroll Processing</c:v>
                </c:pt>
                <c:pt idx="7">
                  <c:v>Translation</c:v>
                </c:pt>
                <c:pt idx="8">
                  <c:v>Interpretation</c:v>
                </c:pt>
                <c:pt idx="9">
                  <c:v>Project Management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261673</c:v>
                </c:pt>
                <c:pt idx="1">
                  <c:v>197576</c:v>
                </c:pt>
                <c:pt idx="2">
                  <c:v>122202</c:v>
                </c:pt>
                <c:pt idx="3">
                  <c:v>45613</c:v>
                </c:pt>
                <c:pt idx="4">
                  <c:v>452787</c:v>
                </c:pt>
                <c:pt idx="5">
                  <c:v>19601</c:v>
                </c:pt>
                <c:pt idx="6">
                  <c:v>38717</c:v>
                </c:pt>
                <c:pt idx="7">
                  <c:v>262822</c:v>
                </c:pt>
                <c:pt idx="8">
                  <c:v>57937</c:v>
                </c:pt>
                <c:pt idx="9">
                  <c:v>35000</c:v>
                </c:pt>
                <c:pt idx="10">
                  <c:v>74997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1-426B-90C2-9D25E06F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02192783355713"/>
          <c:y val="0.023930702358484268"/>
          <c:w val="0.8778722286224365"/>
          <c:h val="0.8479666113853455"/>
        </c:manualLayout>
      </c:layout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226-48F6-A0D0-09652F1D25B9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26-48F6-A0D0-09652F1D25B9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226-48F6-A0D0-09652F1D25B9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26-48F6-A0D0-09652F1D25B9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226-48F6-A0D0-09652F1D25B9}"/>
              </c:ext>
            </c:extLst>
          </c:dPt>
          <c:dPt>
            <c:idx val="5"/>
            <c:invertIfNegative val="1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26-48F6-A0D0-09652F1D25B9}"/>
              </c:ext>
            </c:extLst>
          </c:dPt>
          <c:dPt>
            <c:idx val="6"/>
            <c:invertIfNegative val="1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226-48F6-A0D0-09652F1D25B9}"/>
              </c:ext>
            </c:extLst>
          </c:dPt>
          <c:dPt>
            <c:idx val="7"/>
            <c:invertIfNegative val="1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26-48F6-A0D0-09652F1D25B9}"/>
              </c:ext>
            </c:extLst>
          </c:dPt>
          <c:dPt>
            <c:idx val="8"/>
            <c:invertIfNegative val="1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612-484E-B3AC-D98DC458FF9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Salarios</a:t>
                    </a:r>
                    <a:r>
                      <a:rPr lang="en-US" baseline="0"/>
                      <a:t>
</a:t>
                    </a:r>
                    <a:fld id="{F3B8ED68-917B-4A4D-AD56-84C3F50B72EB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26-48F6-A0D0-09652F1D25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Impuestos de nómina y beneficios </a:t>
                    </a:r>
                    <a:r>
                      <a:rPr lang="en-US" baseline="0"/>
                      <a:t>
</a:t>
                    </a:r>
                    <a:fld id="{F236328B-487B-E448-9C05-287B47E185CF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26-48F6-A0D0-09652F1D25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Honorarios profesionales</a:t>
                    </a:r>
                    <a:r>
                      <a:rPr lang="en-US" baseline="0"/>
                      <a:t>
</a:t>
                    </a:r>
                    <a:fld id="{70BD1FE7-921C-0043-B88B-990D12812D09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26-48F6-A0D0-09652F1D25B9}"/>
                </c:ext>
              </c:extLst>
            </c:dLbl>
            <c:dLbl>
              <c:idx val="3"/>
              <c:layout>
                <c:manualLayout>
                  <c:x val="-0.02812500298023224"/>
                  <c:y val="0.05194805189967155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err="1"/>
                      <a:t>Proceso y distribuciión</a:t>
                    </a:r>
                    <a:br>
                      <a:rPr lang="en-US" baseline="0" err="1"/>
                    </a:br>
                    <a:r>
                      <a:rPr lang="en-US" baseline="0" err="1"/>
                      <a:t>de suscripciones y pedidos
</a:t>
                    </a:r>
                    <a:fld id="{9B4C325F-2CF1-BB40-A3ED-8C72E1927FF6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26-48F6-A0D0-09652F1D25B9}"/>
                </c:ext>
              </c:extLst>
            </c:dLbl>
            <c:dLbl>
              <c:idx val="4"/>
              <c:layout>
                <c:manualLayout>
                  <c:x val="-0.11875001341104507"/>
                  <c:y val="0.015151515603065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Sitio web</a:t>
                    </a:r>
                    <a:r>
                      <a:rPr lang="en-US" baseline="0"/>
                      <a:t> y licencias
</a:t>
                    </a:r>
                    <a:fld id="{66D4FDD6-726D-6044-B94B-D221A79ABA76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26-48F6-A0D0-09652F1D25B9}"/>
                </c:ext>
              </c:extLst>
            </c:dLbl>
            <c:dLbl>
              <c:idx val="5"/>
              <c:layout>
                <c:manualLayout>
                  <c:x val="-0.006250000558793545"/>
                  <c:y val="-0.00701094185933470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Ocupación y</a:t>
                    </a:r>
                    <a:r>
                      <a:rPr lang="en-US" baseline="0"/>
                      <a:t> depreciación
</a:t>
                    </a:r>
                    <a:fld id="{E9AA8003-A42B-AC43-9A90-EB1D82976151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26-48F6-A0D0-09652F1D25B9}"/>
                </c:ext>
              </c:extLst>
            </c:dLbl>
            <c:dLbl>
              <c:idx val="6"/>
              <c:layout>
                <c:manualLayout>
                  <c:x val="0.002604207955300808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err="1"/>
                      <a:t>Servicios contratados</a:t>
                    </a:r>
                    <a:r>
                      <a:rPr lang="en-US" baseline="0"/>
                      <a:t>
</a:t>
                    </a:r>
                    <a:fld id="{B1DF1E05-8EEF-F447-AB30-42D09DC7335B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260418"/>
                      <c:h val="0.09789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226-48F6-A0D0-09652F1D25B9}"/>
                </c:ext>
              </c:extLst>
            </c:dLbl>
            <c:dLbl>
              <c:idx val="7"/>
              <c:layout>
                <c:manualLayout>
                  <c:x val="0.1614583432674408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Conferencias y viajes</a:t>
                    </a:r>
                    <a:r>
                      <a:rPr lang="en-US" baseline="0"/>
                      <a:t>
</a:t>
                    </a:r>
                    <a:fld id="{2DEAA542-9A49-7340-B356-0EB467D0A8D3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26-48F6-A0D0-09652F1D25B9}"/>
                </c:ext>
              </c:extLst>
            </c:dLbl>
            <c:dLbl>
              <c:idx val="8"/>
              <c:layout>
                <c:manualLayout>
                  <c:x val="0.09583333879709244"/>
                  <c:y val="0.072851493954658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612-484E-B3AC-D98DC458FF9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Sheet1!$A$2:$A$9</c:f>
              <c:strCache>
                <c:ptCount val="8"/>
                <c:pt idx="0">
                  <c:v>Salaries</c:v>
                </c:pt>
                <c:pt idx="1">
                  <c:v>Payroll Taxes and Employee Benefits</c:v>
                </c:pt>
                <c:pt idx="2">
                  <c:v>Professional Fees</c:v>
                </c:pt>
                <c:pt idx="3">
                  <c:v>Fulfillment</c:v>
                </c:pt>
                <c:pt idx="4">
                  <c:v>Website &amp; Licensing</c:v>
                </c:pt>
                <c:pt idx="5">
                  <c:v>Occupancy &amp; Depreciation</c:v>
                </c:pt>
                <c:pt idx="6">
                  <c:v>Contracted Services</c:v>
                </c:pt>
                <c:pt idx="7">
                  <c:v>Conferences &amp; Travel</c:v>
                </c:pt>
              </c:strCache>
            </c:strRef>
          </c:cat>
          <c:val>
            <c:numRef>
              <c:f>Sheet1!$B$2:$B$9</c:f>
              <c:numCache>
                <c:formatCode>_("$"* #,##0.00_);_("$"* \(#,##0.00\);_("$"* "-"??_);_(@_)</c:formatCode>
                <c:ptCount val="8"/>
                <c:pt idx="0">
                  <c:v>900499</c:v>
                </c:pt>
                <c:pt idx="1">
                  <c:v>263356</c:v>
                </c:pt>
                <c:pt idx="2">
                  <c:v>247946</c:v>
                </c:pt>
                <c:pt idx="3">
                  <c:v>293535</c:v>
                </c:pt>
                <c:pt idx="4">
                  <c:v>140784</c:v>
                </c:pt>
                <c:pt idx="5">
                  <c:v>193067</c:v>
                </c:pt>
                <c:pt idx="6">
                  <c:v>164319</c:v>
                </c:pt>
                <c:pt idx="7">
                  <c:v>39607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1-426B-90C2-9D25E06F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c="http://schemas.openxmlformats.org/drawingml/2006/chart">
  <cdr:relSizeAnchor>
    <cdr:from>
      <cdr:x>0.03589</cdr:x>
      <cdr:y>0.2987</cdr:y>
    </cdr:from>
    <cdr:to>
      <cdr:x>0.25464</cdr:x>
      <cdr:y>0.55844</cdr:y>
    </cdr:to>
    <cdr:sp macro="" textlink="">
      <cdr:nvSpPr>
        <cdr:cNvPr id="2" name="TextBox 1">
          <a:extLst>
            <a:ext uri="{FF2B5EF4-FFF2-40B4-BE49-F238E27FC236}">
              <a16:creationId xmlns:a16="http://schemas.microsoft.com/office/drawing/2014/main" id="{F5C9223C-1A7C-CA92-D4EF-FBEC285771DC}"/>
            </a:ext>
          </a:extLst>
        </cdr:cNvPr>
        <cdr:cNvSpPr txBox="1"/>
      </cdr:nvSpPr>
      <cdr:spPr>
        <a:xfrm>
          <a:off x="437571" y="1752592"/>
          <a:ext cx="2667000" cy="1523998"/>
        </a:xfrm>
        <a:prstGeom prst="rect">
          <a:avLst/>
        </a:prstGeom>
      </cdr:spPr>
      <cdr:txBody>
        <a:bodyPr vertOverflow="clip" wrap="none" rtlCol="0"/>
        <a:lstStyle/>
        <a:p>
          <a:r>
            <a:rPr lang="es" sz="1100" b="1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rial"/>
              <a:ea typeface="Arial"/>
              <a:cs typeface="Arial"/>
            </a:rPr>
            <a:t>Otros incluye:</a:t>
          </a:r>
        </a:p>
        <a:p>
          <a:r>
            <a:rPr lang="es" sz="11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rial"/>
              <a:ea typeface="Arial"/>
              <a:cs typeface="Arial"/>
            </a:rPr>
            <a:t>Producción del pódcast</a:t>
          </a:r>
        </a:p>
        <a:p>
          <a:r>
            <a:rPr lang="es" sz="11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rial"/>
              <a:ea typeface="Arial"/>
              <a:cs typeface="Arial"/>
            </a:rPr>
            <a:t>Facilitador para la reunión general abierta del tercer trimestre.</a:t>
          </a:r>
        </a:p>
        <a:p>
          <a:r>
            <a:rPr lang="es" sz="11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rial"/>
              <a:ea typeface="Arial"/>
              <a:cs typeface="Arial"/>
            </a:rPr>
            <a:t>Fin de semana de la JSG</a:t>
          </a:r>
        </a:p>
        <a:p>
          <a:r>
            <a:rPr lang="es" sz="11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rial"/>
              <a:ea typeface="Arial"/>
              <a:cs typeface="Arial"/>
            </a:rPr>
            <a:t>Mantenimiento de la aplicación Meeting Gude</a:t>
          </a:r>
        </a:p>
      </cdr:txBody>
    </cdr:sp>
  </cdr:relSizeAnchor>
</c:userShape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3168227" cy="477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t" anchorCtr="0" compatLnSpc="1">
            <a:prstTxWarp prst="textNoShape">
              <a:avLst/>
            </a:prstTxWarp>
          </a:bodyPr>
          <a:lstStyle>
            <a:lvl1pPr defTabSz="963506" eaLnBrk="1" hangingPunct="1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70th General Service Conference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1" y="6"/>
            <a:ext cx="3168227" cy="477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t" anchorCtr="0" compatLnSpc="1">
            <a:prstTxWarp prst="textNoShape">
              <a:avLst/>
            </a:prstTxWarp>
          </a:bodyPr>
          <a:lstStyle>
            <a:lvl1pPr algn="r" defTabSz="963506" eaLnBrk="1" hangingPunct="1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Wednesday, April 06, 2016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b" anchorCtr="0" compatLnSpc="1">
            <a:prstTxWarp prst="textNoShape">
              <a:avLst/>
            </a:prstTxWarp>
          </a:bodyPr>
          <a:lstStyle>
            <a:lvl1pPr defTabSz="963506" eaLnBrk="1" hangingPunct="1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b" anchorCtr="0" compatLnSpc="1">
            <a:prstTxWarp prst="textNoShape">
              <a:avLst/>
            </a:prstTxWarp>
          </a:bodyPr>
          <a:lstStyle>
            <a:lvl1pPr algn="r" defTabSz="963506" eaLnBrk="1" hangingPunct="1">
              <a:defRPr sz="1000" smtClean="0"/>
            </a:lvl1pPr>
          </a:lstStyle>
          <a:p>
            <a:pPr>
              <a:defRPr/>
            </a:pPr>
            <a:fld id="{63DBF0EB-BCAE-475E-85DB-7D6B91521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val="387225547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3-18T18:31:36.6720000"/>
    </inkml:context>
    <inkml:brush xml:id="br0">
      <inkml:brushProperty name="width" value="0.03533" units="cm"/>
      <inkml:brushProperty name="height" value="0.03533" units="cm"/>
      <inkml:brushProperty name="color" value="#000000"/>
    </inkml:brush>
  </inkml:definitions>
  <inkml:trace contextRef="#ctx0" brushRef="#br0">81 3663 1408,'0'0'640,"0"-24"-640,0 17 640,-5 4-640,5-8 0,-6 4-256,6-7 128,-6-1-128,6 8 128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3-18T18:31:36.6720000"/>
    </inkml:context>
    <inkml:brush xml:id="br0">
      <inkml:brushProperty name="width" value="0.03533" units="cm"/>
      <inkml:brushProperty name="height" value="0.03533" units="cm"/>
      <inkml:brushProperty name="color" value="#000000"/>
    </inkml:brush>
  </inkml:definitions>
  <inkml:trace contextRef="#ctx0" brushRef="#br0">81 3663 1408,'0'0'640,"0"-24"-640,0 17 640,-5 4-640,5-8 0,-6 4-256,6-7 128,-6-1-128,6 8 128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3-18T18:31:36.6720000"/>
    </inkml:context>
    <inkml:brush xml:id="br0">
      <inkml:brushProperty name="width" value="0.03533" units="cm"/>
      <inkml:brushProperty name="height" value="0.03533" units="cm"/>
      <inkml:brushProperty name="color" value="#000000"/>
    </inkml:brush>
  </inkml:definitions>
  <inkml:trace contextRef="#ctx0" brushRef="#br0">81 3663 1408,'0'0'640,"0"-24"-640,0 17 640,-5 4-640,5-8 0,-6 4-256,6-7 128,-6-1-128,6 8 128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3-18T18:31:36.6720000"/>
    </inkml:context>
    <inkml:brush xml:id="br0">
      <inkml:brushProperty name="width" value="0.03533" units="cm"/>
      <inkml:brushProperty name="height" value="0.03533" units="cm"/>
      <inkml:brushProperty name="color" value="#000000"/>
    </inkml:brush>
  </inkml:definitions>
  <inkml:trace contextRef="#ctx0" brushRef="#br0">81 3663 1408,'0'0'640,"0"-24"-640,0 17 640,-5 4-640,5-8 0,-6 4-256,6-7 128,-6-1-128,6 8 128</inkml:trace>
</inkml:ink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6"/>
            <a:ext cx="3168227" cy="477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t" anchorCtr="0" compatLnSpc="1">
            <a:prstTxWarp prst="textNoShape">
              <a:avLst/>
            </a:prstTxWarp>
          </a:bodyPr>
          <a:lstStyle>
            <a:lvl1pPr algn="r" defTabSz="963506" eaLnBrk="1" hangingPunct="1">
              <a:defRPr sz="900" b="1">
                <a:latin typeface="Arial Rounded MT Bold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Wednesday, April 06, 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39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8140" y="4560281"/>
            <a:ext cx="5858933" cy="432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b" anchorCtr="0" compatLnSpc="1">
            <a:prstTxWarp prst="textNoShape">
              <a:avLst/>
            </a:prstTxWarp>
          </a:bodyPr>
          <a:lstStyle>
            <a:lvl1pPr defTabSz="963506" eaLnBrk="1" hangingPunct="1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b" anchorCtr="0" compatLnSpc="1">
            <a:prstTxWarp prst="textNoShape">
              <a:avLst/>
            </a:prstTxWarp>
          </a:bodyPr>
          <a:lstStyle>
            <a:lvl1pPr algn="r" defTabSz="963506" eaLnBrk="1" hangingPunct="1">
              <a:defRPr sz="1000" smtClean="0"/>
            </a:lvl1pPr>
          </a:lstStyle>
          <a:p>
            <a:pPr>
              <a:defRPr/>
            </a:pPr>
            <a:fld id="{590CA2D0-7DB8-4012-AC6E-4AA8A3C68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69264" cy="481360"/>
          </a:xfrm>
          <a:prstGeom prst="rect">
            <a:avLst/>
          </a:prstGeom>
        </p:spPr>
        <p:txBody>
          <a:bodyPr vert="horz" lIns="93923" tIns="46962" rIns="93923" bIns="46962" rtlCol="0"/>
          <a:lstStyle>
            <a:lvl1pPr algn="l">
              <a:defRPr sz="1200"/>
            </a:lvl1pPr>
          </a:lstStyle>
          <a:p>
            <a:r>
              <a:rPr lang="en-US"/>
              <a:t>70th General Service Conference</a:t>
            </a:r>
          </a:p>
        </p:txBody>
      </p:sp>
    </p:spTree>
    <p:extLst>
      <p:ext uri="{BB962C8B-B14F-4D97-AF65-F5344CB8AC3E}">
        <p14:creationId val="300714345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282862" y="3225839"/>
            <a:ext cx="6670992" cy="1185130"/>
          </a:xfrm>
        </p:spPr>
        <p:txBody>
          <a:bodyPr/>
          <a:lstStyle/>
          <a:p>
            <a:pPr algn="just" defTabSz="948161">
              <a:spcAft>
                <a:spcPts val="617"/>
              </a:spcAft>
              <a:defRPr/>
            </a:pPr>
            <a:endParaRPr lang="en-US" sz="80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479425"/>
            <a:ext cx="4879975" cy="2744788"/>
          </a:xfrm>
        </p:spPr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6623D172-6D92-4152-89DB-8D67E70DA340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966244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257124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350" y="6699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5866" y="4159333"/>
            <a:ext cx="6618670" cy="116794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336593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5" tIns="48288" rIns="96575" bIns="48288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0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550863"/>
            <a:ext cx="3636963" cy="2046287"/>
          </a:xfrm>
        </p:spPr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>
          <a:xfrm>
            <a:off x="518314" y="2597558"/>
            <a:ext cx="6135328" cy="2047193"/>
          </a:xfrm>
        </p:spPr>
        <p:txBody>
          <a:bodyPr>
            <a:noAutofit/>
          </a:bodyPr>
          <a:lstStyle/>
          <a:p>
            <a:pPr algn="just"/>
            <a:endParaRPr lang="en-US" sz="80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AFA5DA-60B3-4626-A521-D215195F239E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276893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4922" y="4333042"/>
            <a:ext cx="6448626" cy="623412"/>
          </a:xfrm>
        </p:spPr>
        <p:txBody>
          <a:bodyPr/>
          <a:lstStyle/>
          <a:p>
            <a:pPr defTabSz="937659">
              <a:defRPr/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F126687-D0DC-49D5-835E-6133F365AB9A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68556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“Otras organizaciones” son primordialmente grupos no registrados.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9972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4150" y="473075"/>
            <a:ext cx="4205288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8595" y="2930363"/>
            <a:ext cx="6135328" cy="1090972"/>
          </a:xfrm>
        </p:spPr>
        <p:txBody>
          <a:bodyPr/>
          <a:lstStyle/>
          <a:p>
            <a:pPr algn="just">
              <a:spcBef>
                <a:spcPct val="0"/>
              </a:spcBef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875E23E-B332-4D47-8B98-880CC350FDFF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endParaRPr lang="en-US"/>
          </a:p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val="1586456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5" tIns="48288" rIns="96575" bIns="48288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000"/>
          </a:p>
        </p:txBody>
      </p:sp>
      <p:sp>
        <p:nvSpPr>
          <p:cNvPr id="44036" name="Rectangle 2"/>
          <p:cNvSpPr txBox="1">
            <a:spLocks noGrp="1" noChangeArrowheads="1"/>
          </p:cNvSpPr>
          <p:nvPr/>
        </p:nvSpPr>
        <p:spPr bwMode="auto">
          <a:xfrm>
            <a:off x="2" y="6"/>
            <a:ext cx="3168227" cy="4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5" tIns="48288" rIns="96575" bIns="48288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00" b="1">
              <a:latin typeface="Arial Rounded MT Bold" pitchFamily="34" charset="0"/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550863"/>
            <a:ext cx="5291137" cy="2976562"/>
          </a:xfrm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589940" y="3595175"/>
            <a:ext cx="6135328" cy="737869"/>
          </a:xfrm>
        </p:spPr>
        <p:txBody>
          <a:bodyPr/>
          <a:lstStyle/>
          <a:p>
            <a:r>
              <a:rPr lang="es" sz="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El porcentaje de ganancia bruta equivale a la ganancia bruta dividida por las ventas brutas.</a:t>
            </a: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3F0D2A-9108-4F87-B719-CBA9ABFD2D35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70th General Service Conference</a:t>
            </a:r>
          </a:p>
        </p:txBody>
      </p:sp>
    </p:spTree>
    <p:extLst>
      <p:ext uri="{BB962C8B-B14F-4D97-AF65-F5344CB8AC3E}">
        <p14:creationId val="1106281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436563"/>
            <a:ext cx="64039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8266" y="4039194"/>
            <a:ext cx="6448625" cy="10731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12B5465-FEF4-4C41-997C-9A92618BEA45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endParaRPr lang="en-US"/>
          </a:p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69</a:t>
            </a:r>
            <a:r>
              <a:rPr lang="es" sz="1200" b="0" i="0" u="none" strike="noStrike" cap="none" baseline="3000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th</a:t>
            </a:r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General Service Conference</a:t>
            </a:r>
          </a:p>
        </p:txBody>
      </p:sp>
    </p:spTree>
    <p:extLst>
      <p:ext uri="{BB962C8B-B14F-4D97-AF65-F5344CB8AC3E}">
        <p14:creationId val="3793447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6C176887-2B2E-CABE-FC1F-DC1FB93F405B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ABFAC0-30F4-1A28-5974-9B9C1FEE2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436563"/>
            <a:ext cx="64039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1873B7-6B8B-E75E-AA0B-5ACCE1935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266" y="4039194"/>
            <a:ext cx="6448625" cy="10731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B0218B2-4EF5-8AC8-4894-A66EDE4CA1AF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endParaRPr lang="en-US"/>
          </a:p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val="383742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D18B7841-554B-556C-F2AD-2D42C29D475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E206B-3B8F-E6E2-469B-25BA315B1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436563"/>
            <a:ext cx="64039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87DF2D-3DB1-0752-3338-11093AFB6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266" y="4039194"/>
            <a:ext cx="6448625" cy="10731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EB807CD-891C-7C7A-75B9-25C80B4F946B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endParaRPr lang="en-US"/>
          </a:p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val="347620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295160" y="3331604"/>
            <a:ext cx="6961035" cy="1223987"/>
          </a:xfrm>
        </p:spPr>
        <p:txBody>
          <a:bodyPr/>
          <a:lstStyle/>
          <a:p>
            <a:pPr algn="just" defTabSz="983672">
              <a:spcAft>
                <a:spcPts val="640"/>
              </a:spcAft>
              <a:defRPr/>
            </a:pPr>
            <a:endParaRPr lang="en-US" sz="80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5400" y="495300"/>
            <a:ext cx="5041900" cy="2835275"/>
          </a:xfrm>
        </p:spPr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6623D172-6D92-4152-89DB-8D67E70DA340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2004440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70th General Service Conference</a:t>
            </a:r>
          </a:p>
        </p:txBody>
      </p:sp>
    </p:spTree>
    <p:extLst>
      <p:ext uri="{BB962C8B-B14F-4D97-AF65-F5344CB8AC3E}">
        <p14:creationId val="1143546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Los meses disponibles se basan en los gastos presupuestados para 2026.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70th General Service Conference</a:t>
            </a:r>
          </a:p>
        </p:txBody>
      </p:sp>
    </p:spTree>
    <p:extLst>
      <p:ext uri="{BB962C8B-B14F-4D97-AF65-F5344CB8AC3E}">
        <p14:creationId val="2620516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39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310" y="4410972"/>
            <a:ext cx="6285615" cy="38963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E3B4FC1-35A8-4BFA-BBE7-CA1627D3FE47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70th General Service Conference</a:t>
            </a:r>
          </a:p>
        </p:txBody>
      </p:sp>
    </p:spTree>
    <p:extLst>
      <p:ext uri="{BB962C8B-B14F-4D97-AF65-F5344CB8AC3E}">
        <p14:creationId val="2131852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0350" y="550863"/>
            <a:ext cx="4025900" cy="226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1349" y="2816725"/>
            <a:ext cx="6435545" cy="892906"/>
          </a:xfrm>
        </p:spPr>
        <p:txBody>
          <a:bodyPr>
            <a:normAutofit/>
          </a:bodyPr>
          <a:lstStyle/>
          <a:p>
            <a:pPr algn="just">
              <a:spcBef>
                <a:spcPts val="205"/>
              </a:spcBef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0C72FF3-7F8D-4DD6-8540-1F0BC93D1E53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235758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295160" y="3331604"/>
            <a:ext cx="6961035" cy="1223987"/>
          </a:xfrm>
        </p:spPr>
        <p:txBody>
          <a:bodyPr/>
          <a:lstStyle/>
          <a:p>
            <a:pPr algn="just" defTabSz="983672">
              <a:spcAft>
                <a:spcPts val="640"/>
              </a:spcAft>
              <a:defRPr/>
            </a:pPr>
            <a:endParaRPr lang="en-US" sz="80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5400" y="495300"/>
            <a:ext cx="5041900" cy="2835275"/>
          </a:xfrm>
        </p:spPr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6623D172-6D92-4152-89DB-8D67E70DA340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74595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295160" y="3331604"/>
            <a:ext cx="6961035" cy="1223987"/>
          </a:xfrm>
        </p:spPr>
        <p:txBody>
          <a:bodyPr/>
          <a:lstStyle/>
          <a:p>
            <a:pPr algn="just" defTabSz="983672">
              <a:spcAft>
                <a:spcPts val="640"/>
              </a:spcAft>
              <a:defRPr/>
            </a:pPr>
            <a:endParaRPr lang="en-US" sz="80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5400" y="495300"/>
            <a:ext cx="5041900" cy="2835275"/>
          </a:xfrm>
        </p:spPr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6623D172-6D92-4152-89DB-8D67E70DA340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31110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80608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350" y="6699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5866" y="4159333"/>
            <a:ext cx="6618670" cy="116794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5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n-US"/>
              <a:t>70th General Service Conference</a:t>
            </a:r>
          </a:p>
        </p:txBody>
      </p:sp>
    </p:spTree>
    <p:extLst>
      <p:ext uri="{BB962C8B-B14F-4D97-AF65-F5344CB8AC3E}">
        <p14:creationId val="253915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Subs es la abreviatura de «suscripciones de software».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240797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69558922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89640816"/>
      </p:ext>
    </p:extLst>
  </p:cSld>
  <p:clrMapOvr>
    <a:masterClrMapping/>
  </p:clrMapOvr>
  <p:transition spd="med"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953100206"/>
      </p:ext>
    </p:extLst>
  </p:cSld>
  <p:clrMapOvr>
    <a:masterClrMapping/>
  </p:clrMapOvr>
  <p:transition spd="med"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862210351"/>
      </p:ext>
    </p:extLst>
  </p:cSld>
  <p:clrMapOvr>
    <a:masterClrMapping/>
  </p:clrMapOvr>
  <p:transition spd="med"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10972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val="2303693123"/>
      </p:ext>
    </p:extLst>
  </p:cSld>
  <p:clrMapOvr>
    <a:masterClrMapping/>
  </p:clrMapOvr>
  <p:transition spd="med">
    <p:random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val="729212878"/>
      </p:ext>
    </p:extLst>
  </p:cSld>
  <p:clrMapOvr>
    <a:masterClrMapping/>
  </p:clrMapOvr>
  <p:transition spd="med"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2F69-43FB-4487-96B4-F2B2DEEFA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CAB5C-0675-44B3-94F0-B6AE0EA80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CE3A7-727C-44E5-8158-16CCDA30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328-3707-453A-8F04-12C4E61E90C9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520D9-1776-4925-BD6D-247B88FF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1EEF8-DAF0-4019-9545-3A7A78B0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930590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8EA0-491A-49FF-9737-DB0BE352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EA05-D21A-4E1C-8411-66C488A31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19298-F1AD-4187-AFCE-DE5AC64E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8A63-D48E-4AB5-ACFF-53C98E26C819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842FE-1443-4BAE-AC47-8D96A63E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06061-1040-4ED3-AD1B-37CD5C30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556919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979A-63E6-4961-A7A8-F9FA3134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85F0E-938E-4002-A38F-1E7DD27E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283DD-50FA-4840-AD15-699F4265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E210-C036-4BB8-8E62-79CBD4A1DAF1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D06B-8331-4833-8FBA-C84821A6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31CE3-F86B-4CFA-9282-95D8BF0E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35317127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CD3B-BFB2-4D7A-841D-EDF8D219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B063-DDCD-4321-9AE5-962367F76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5BA27-6FD0-42F2-9D3E-E2C5AFA54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C740B-1A4D-41B4-8551-6D930AC8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4236-7486-452E-8D28-492999EDD733}" type="datetime1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9CC5-8ECE-4FF1-9EB3-614A13B9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1BE18-D03C-43D7-9992-DA0B9224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94608011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31BA-18FF-428A-84B2-F801A541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32575-4ECD-4700-9810-E026BED3D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19600-9045-4D1A-B7CB-D41AD5B89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F4DAF-71F5-4077-9945-DABA5B594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D5400-4F96-4A44-9F6A-B2E2C6520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129E2-5D7E-4B33-BBBA-69B91E78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327E-6F08-4CCF-B72A-656882CB31B5}" type="datetime1">
              <a:rPr lang="en-US" smtClean="0"/>
              <a:t>4/29/26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D3296-5F23-4265-B58F-29912971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A8250-3B64-4D78-A750-C23943FF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62994857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20F9-968B-4442-A023-9C19D743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1AA86-50D0-4F1D-A758-7B0E1886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9E1-6494-4FB3-98C9-07D89A1766E8}" type="datetime1">
              <a:rPr lang="en-US" smtClean="0"/>
              <a:t>4/29/26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7B9BE-30D6-4D9A-802F-C35AB89D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7735C-0A59-46CC-9244-A22D52D6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9910661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651547478"/>
      </p:ext>
    </p:extLst>
  </p:cSld>
  <p:clrMapOvr>
    <a:masterClrMapping/>
  </p:clrMapOvr>
  <p:transition spd="med">
    <p:random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FD3D4-C615-476A-8009-92CED556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A47E-B99F-414E-95AF-7F81E94DD68B}" type="datetime1">
              <a:rPr lang="en-US" smtClean="0"/>
              <a:t>4/29/26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88372-3F61-41D0-90DA-6950C9E0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807B-C9F3-4CE9-AF37-76B9050C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7069164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504B-E4FB-40EC-BA0F-C358250A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22A4-F887-4484-9005-D71927974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AD45A-0AC9-4625-AC87-084091225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C5F4F-774A-499E-BD66-92842CDB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268E-EF13-4ECD-AF54-33357CC2A422}" type="datetime1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4384B-658C-4040-A9CF-CE8F1835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680E4-E404-4369-AD78-61206888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60605832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8EBF-43A3-40FF-931A-3C326A27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24871-D9ED-44E5-9604-E599BEFA8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50558-686A-47D9-8748-AD070B164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66B14-4160-471B-8FC3-D6DD8650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8EB-D7ED-44AB-B6F3-BA7B2EB16F18}" type="datetime1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20CE-E27A-477A-9433-2BE87E07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C9AB0-38D6-4EAB-A16A-F020E284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941461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E99B-2DD5-45CB-8E9C-55DAA9B5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2FD07-7FCE-481E-99C8-658CAC286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5B489-B7FB-4A89-A83E-C51FACE9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D0A-38BE-4EF0-81FA-DC51EA841430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F1B87-ADC2-4ECD-8236-CE7B60A9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4B57E-AE8E-4561-8774-B1DBBEEA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62295768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10022-86B6-433E-A36B-591FBFCB4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6D25C-6F78-411C-9D5D-8B0174DFB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33F19-E842-493C-9983-9BB3D6DE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F37-B465-4311-984A-8A97608F4BCA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9978F-F14C-4867-8137-652CC4AA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A380-D00F-4CBA-B4EA-153C3CFD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68622658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091522327"/>
      </p:ext>
    </p:extLst>
  </p:cSld>
  <p:clrMapOvr>
    <a:masterClrMapping/>
  </p:clrMapOvr>
  <p:transition spd="med"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529042437"/>
      </p:ext>
    </p:extLst>
  </p:cSld>
  <p:clrMapOvr>
    <a:masterClrMapping/>
  </p:clrMapOvr>
  <p:transition spd="med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69793962"/>
      </p:ext>
    </p:extLst>
  </p:cSld>
  <p:clrMapOvr>
    <a:masterClrMapping/>
  </p:clrMapOvr>
  <p:transition spd="med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54405506"/>
      </p:ext>
    </p:extLst>
  </p:cSld>
  <p:clrMapOvr>
    <a:masterClrMapping/>
  </p:clrMapOvr>
  <p:transition spd="med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006177638"/>
      </p:ext>
    </p:extLst>
  </p:cSld>
  <p:clrMapOvr>
    <a:masterClrMapping/>
  </p:clrMapOvr>
  <p:transition spd="med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699048301"/>
      </p:ext>
    </p:extLst>
  </p:cSld>
  <p:clrMapOvr>
    <a:masterClrMapping/>
  </p:clrMapOvr>
  <p:transition spd="med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693434903"/>
      </p:ext>
    </p:extLst>
  </p:cSld>
  <p:clrMapOvr>
    <a:masterClrMapping/>
  </p:clrMapOvr>
  <p:transition spd="med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image" Target="../media/image1.jpe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4.xml" /><Relationship Id="rId12" Type="http://schemas.openxmlformats.org/officeDocument/2006/relationships/image" Target="../media/image1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0.xml" /><Relationship Id="rId8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4">
            <a:alphaModFix amt="10000"/>
            <a:lum/>
          </a:blip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4718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2" r:id="rId13"/>
  </p:sldLayoutIdLst>
  <p:transition spd="med">
    <p:random/>
  </p:transition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alphaModFix amt="10000"/>
            <a:lum/>
          </a:blip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B76E5-713F-4B92-A64C-AC800D61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EA123-9738-4961-92E9-6CEAE00E6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62464-6F03-4663-9A41-E0006EB81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A884C-427C-4989-8B37-C35AB10D2572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214AA-59FF-4C9F-9DE3-F51326C8B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746B-EF15-4EED-9B54-1BF597A8C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56334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customXml" Target="../ink/ink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9.xml" /><Relationship Id="rId3" Type="http://schemas.openxmlformats.org/officeDocument/2006/relationships/chart" Target="../charts/char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chart" Target="../charts/chart2.xml" /><Relationship Id="rId4" Type="http://schemas.openxmlformats.org/officeDocument/2006/relationships/image" Target="../media/image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chart" Target="../charts/char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chart" Target="../charts/chart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customXml" Target="../ink/ink2.xml" /><Relationship Id="rId4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chart" Target="../charts/chart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customXml" Target="../ink/ink3.xml" /><Relationship Id="rId4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customXml" Target="../ink/ink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05400" y="5562600"/>
            <a:ext cx="6553200" cy="1066800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s" sz="24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Terry Bedient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s" sz="24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Tesorero interino de la Junta de Servicios Generales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127338"/>
            <a:ext cx="12192000" cy="8229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SENTADOS A LA MESA DEL</a:t>
            </a:r>
            <a:r>
              <a:rPr lang="es" sz="60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</a:t>
            </a: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PÍCNIC</a:t>
            </a:r>
          </a:p>
        </p:txBody>
      </p:sp>
      <p:pic>
        <p:nvPicPr>
          <p:cNvPr id="4101" name="Picture 7" descr="menu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2197177"/>
            <a:ext cx="4254101" cy="21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5563394" y="2971799"/>
            <a:ext cx="1065211" cy="13716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" sz="2200" b="1" i="0" u="none" strike="noStrike" cap="none" baseline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Finanzas</a:t>
            </a:r>
          </a:p>
          <a:p>
            <a:pPr algn="ctr" eaLnBrk="1" hangingPunct="1">
              <a:defRPr/>
            </a:pPr>
            <a:r>
              <a:rPr lang="es" sz="2200" b="1" i="0" u="none" strike="noStrike" cap="none" baseline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76.</a:t>
            </a:r>
            <a:r>
              <a:rPr lang="es" sz="2200" b="1" i="0" u="none" strike="noStrike" cap="none" baseline="300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</a:t>
            </a:r>
          </a:p>
          <a:p>
            <a:pPr algn="ctr" eaLnBrk="1" hangingPunct="1">
              <a:defRPr/>
            </a:pPr>
            <a:r>
              <a:rPr lang="es" sz="2200" b="1" i="0" u="none" strike="noStrike" cap="none" baseline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Conferencia de Servicios Generales</a:t>
            </a:r>
          </a:p>
          <a:p>
            <a:pPr algn="ctr" eaLnBrk="1" hangingPunct="1">
              <a:defRPr/>
            </a:pPr>
            <a:endParaRPr lang="en-US" altLang="en-US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/>
            </a:endParaRPr>
          </a:p>
        </p:txBody>
      </p:sp>
      <p:contentPart p14:bwMode="auto" r:id="rId4">
        <p14:nvContentPartPr>
          <p14:cNvPr id="3" name="Ink 2"/>
          <p14:cNvContentPartPr/>
          <p14:nvPr/>
        </p14:nvContentPartPr>
        <p14:xfrm>
          <a:off x="-132159" y="1885426"/>
          <a:ext cx="6480" cy="32040"/>
        </p14:xfrm>
      </p:contentPart>
    </p:spTree>
  </p:cSld>
  <p:clrMapOvr>
    <a:masterClrMapping/>
  </p:clrMapOvr>
  <p:transition spd="med">
    <p:pull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6D6F-3B22-469F-9F32-CE48DF2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es" sz="29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HISTORIAL DE GASTOS DE LA OSG AJUSTADO EN BASE A LA INFLACIÓN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861BE-CE45-4536-A3F8-7229E3267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10515600" cy="5029200"/>
          </a:xfrm>
        </p:spPr>
        <p:txBody>
          <a:bodyPr>
            <a:normAutofit/>
          </a:bodyPr>
          <a:lstStyle/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En 2025, los gastos operativos fueron menores que los gastos operativos ajustados en base a la inflación en 9 de los últimos 10 años. 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sz="2800">
              <a:latin typeface="Arial Narrow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9F9452-5179-377B-2D12-160CEE783980}"/>
              </a:ext>
            </a:extLst>
          </p:cNvPr>
          <p:cNvGraphicFramePr/>
          <p:nvPr>
            <p:extLst>
              <p:ext uri="{D42A27DB-BD31-4B8C-83A1-F6EECF244321}">
                <p14:modId val="694189061"/>
              </p:ext>
            </p:extLst>
          </p:nvPr>
        </p:nvGraphicFramePr>
        <p:xfrm>
          <a:off x="1981200" y="2390726"/>
          <a:ext cx="7696200" cy="404653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7752BB-F5F3-D466-0588-03A685A3081E}"/>
              </a:ext>
            </a:extLst>
          </p:cNvPr>
          <p:cNvSpPr txBox="1"/>
          <p:nvPr/>
        </p:nvSpPr>
        <p:spPr>
          <a:xfrm>
            <a:off x="4610144" y="6434215"/>
            <a:ext cx="297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NOMINAL        INFLACIÓN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BD83B-AD03-48FC-4FA5-6782CB38F5C1}"/>
              </a:ext>
            </a:extLst>
          </p:cNvPr>
          <p:cNvSpPr txBox="1"/>
          <p:nvPr/>
        </p:nvSpPr>
        <p:spPr>
          <a:xfrm>
            <a:off x="8832420" y="6025967"/>
            <a:ext cx="1987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PRESUPUESTO 2026</a:t>
            </a:r>
          </a:p>
        </p:txBody>
      </p:sp>
    </p:spTree>
    <p:extLst>
      <p:ext uri="{BB962C8B-B14F-4D97-AF65-F5344CB8AC3E}">
        <p14:creationId val="2182956713"/>
      </p:ext>
    </p:extLst>
  </p:cSld>
  <p:clrMapOvr>
    <a:masterClrMapping/>
  </p:clrMapOvr>
  <p:transition spd="med">
    <p:pull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s" sz="36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PRESUPUESTO DE LA OSG PARA 2026</a:t>
            </a:r>
            <a:endParaRPr lang="en-US" sz="360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658600" cy="5257800"/>
          </a:xfrm>
        </p:spPr>
        <p:txBody>
          <a:bodyPr>
            <a:normAutofit fontScale="77500" lnSpcReduction="20000"/>
          </a:bodyPr>
          <a:lstStyle/>
          <a:p>
            <a:pPr marL="515938" indent="-515938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sz="3000">
              <a:latin typeface="Arial Narrow" pitchFamily="34" charset="0"/>
            </a:endParaRP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31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ingresos operativos están presupuestados en $21,118,201 en comparación con el monto real de $18,853,249 en 2025.</a:t>
            </a:r>
          </a:p>
          <a:p>
            <a:pPr marL="973138" lvl="1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Las contribuciones serían de $10,500,000 comparadas con la cifra real de $10,578,707 en 2025.</a:t>
            </a:r>
          </a:p>
          <a:p>
            <a:pPr marL="973138" lvl="1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Las ganancias brutas de literatura de $9,895,601 contrastan con el monto real de $7,456,109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31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gastos operativos totales de $19,495,343 antes de la depreciación de $950,000 se comparan con los $18,528,182 antes de la depreciación de $751,325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31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superávit operativo antes de la depreciación de $1,352,503 se compara con un superávit de $325,068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31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gastos de capital ascienden a $2,091,788 dólares, incluidos los gastos de renovación de la OSG de $1,850,000. (El presupuesto total para la renovación en 2025-2026 es de $2,100.000). Sin los gastos de renovación, $241,788 dólares frente a $298,777 dólares en 2025.</a:t>
            </a:r>
          </a:p>
        </p:txBody>
      </p:sp>
    </p:spTree>
    <p:extLst>
      <p:ext uri="{BB962C8B-B14F-4D97-AF65-F5344CB8AC3E}">
        <p14:creationId val="2374732698"/>
      </p:ext>
    </p:extLst>
  </p:cSld>
  <p:clrMapOvr>
    <a:masterClrMapping/>
  </p:clrMapOvr>
  <p:transition spd="med">
    <p:pull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2175" y="35169"/>
            <a:ext cx="13084097" cy="1066801"/>
          </a:xfrm>
        </p:spPr>
        <p:txBody>
          <a:bodyPr>
            <a:normAutofit/>
          </a:bodyPr>
          <a:lstStyle/>
          <a:p>
            <a:pPr algn="ctr"/>
            <a:r>
              <a:rPr lang="es" sz="26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PRESUPUESTO DEL GRAPEVINE PARA 2026</a:t>
            </a:r>
            <a:endParaRPr lang="en-US" sz="260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267" y="1676400"/>
            <a:ext cx="12429893" cy="4724400"/>
          </a:xfrm>
        </p:spPr>
        <p:txBody>
          <a:bodyPr>
            <a:normAutofit/>
          </a:bodyPr>
          <a:lstStyle/>
          <a:p>
            <a:pPr marL="515938" indent="-515938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sz="2600">
              <a:latin typeface="Arial Narrow" pitchFamily="34" charset="0"/>
            </a:endParaRP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sz="260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6F4C2-19FE-8232-4006-0135C0068D56}"/>
              </a:ext>
            </a:extLst>
          </p:cNvPr>
          <p:cNvSpPr txBox="1"/>
          <p:nvPr/>
        </p:nvSpPr>
        <p:spPr>
          <a:xfrm>
            <a:off x="304800" y="1068442"/>
            <a:ext cx="11734800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Se proyecta una disminución en la circulación de la revista impresa a 40,875 de 41,258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 circulación de la revista en línea y la suscripción completa aumenta a 10,236 de 9,784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 El número promedio de suscriptores a la aplicación aumentará a 8,825, frente a los 7,532 de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margen bruto sobre las suscripciones está presupuestado en $1,255,892, en comparación con $1,174,238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déficit operativo del Grapevine sería de $198,917, comparado con un déficit de $299,727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 circulación de la revista </a:t>
            </a:r>
            <a:r>
              <a:rPr lang="es" sz="2600" b="0" i="1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 Viña </a:t>
            </a: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aumentaría a 7,313 en comparación con 7,298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apoyo del fondo general a la actividad de servicio de La Viña sería de $434,049, en comparación con $480,315 en 2025.</a:t>
            </a:r>
          </a:p>
        </p:txBody>
      </p:sp>
    </p:spTree>
    <p:extLst>
      <p:ext uri="{BB962C8B-B14F-4D97-AF65-F5344CB8AC3E}">
        <p14:creationId val="3185725936"/>
      </p:ext>
    </p:extLst>
  </p:cSld>
  <p:clrMapOvr>
    <a:masterClrMapping/>
  </p:clrMapOvr>
  <p:transition spd="med">
    <p:pull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MEDIANTE NUESTRAS PROPIAS CONTRIBUCIONES</a:t>
            </a:r>
            <a:r>
              <a:rPr lang="es" sz="3200" b="0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11000" y="650685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>
              <a:latin typeface="Arial Narrow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829B6-6479-794C-5C58-C20861A8D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86929"/>
            <a:ext cx="2438400" cy="565863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AUTOMANTENIMIENTO DE LA 7.</a:t>
            </a:r>
            <a:r>
              <a:rPr lang="es" sz="3200" b="1" i="0" u="none" strike="noStrike" cap="none" baseline="3000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a</a:t>
            </a: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TRADICIÓN:</a:t>
            </a:r>
            <a:b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2017 a 2026</a:t>
            </a:r>
          </a:p>
        </p:txBody>
      </p:sp>
      <p:graphicFrame>
        <p:nvGraphicFramePr>
          <p:cNvPr id="4" name="Content Placeholder 14">
            <a:extLst>
              <a:ext uri="{FF2B5EF4-FFF2-40B4-BE49-F238E27FC236}">
                <a16:creationId xmlns:a16="http://schemas.microsoft.com/office/drawing/2014/main" id="{7C21A8DA-8D09-6F4E-13D7-87F4F86E2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1473650975"/>
              </p:ext>
            </p:extLst>
          </p:nvPr>
        </p:nvGraphicFramePr>
        <p:xfrm>
          <a:off x="838200" y="685800"/>
          <a:ext cx="10515600" cy="549116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FB67090-91EB-D65C-7BD1-0C84AF243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6172200"/>
            <a:ext cx="2006600" cy="393700"/>
          </a:xfrm>
          <a:prstGeom prst="rect">
            <a:avLst/>
          </a:prstGeom>
        </p:spPr>
      </p:pic>
    </p:spTree>
    <p:extLst>
      <p:ext uri="{BB962C8B-B14F-4D97-AF65-F5344CB8AC3E}">
        <p14:creationId val="77779659"/>
      </p:ext>
    </p:extLst>
  </p:cSld>
  <p:clrMapOvr>
    <a:masterClrMapping/>
  </p:clrMapOvr>
  <p:transition spd="med">
    <p:pull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BAFA-A0D0-DC1B-3D87-F2FD99F4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" sz="34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CONTRIBUCIONES POR TIPO DE CONTRIBUIDOR</a:t>
            </a:r>
            <a:br>
              <a:rPr sz="3400"/>
            </a:br>
            <a:r>
              <a:rPr lang="es" sz="34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2025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F3D70F-826A-6D6A-FBFD-391D7F513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2420791572"/>
              </p:ext>
            </p:extLst>
          </p:nvPr>
        </p:nvGraphicFramePr>
        <p:xfrm>
          <a:off x="822649" y="1828800"/>
          <a:ext cx="10515600" cy="435133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77233-37CF-C29A-6B0B-DA0AE213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66D77-D174-A3F2-33B3-030EE3F27568}"/>
              </a:ext>
            </a:extLst>
          </p:cNvPr>
          <p:cNvSpPr txBox="1"/>
          <p:nvPr/>
        </p:nvSpPr>
        <p:spPr>
          <a:xfrm>
            <a:off x="2362200" y="6180138"/>
            <a:ext cx="484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Grupos y otras organizacoines de la estructura de servicio</a:t>
            </a: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30D77-4E6C-A023-F338-8E05698068AF}"/>
              </a:ext>
            </a:extLst>
          </p:cNvPr>
          <p:cNvSpPr txBox="1"/>
          <p:nvPr/>
        </p:nvSpPr>
        <p:spPr>
          <a:xfrm>
            <a:off x="7211604" y="617220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Individuos</a:t>
            </a:r>
            <a:endParaRPr lang="en-US" sz="1400"/>
          </a:p>
        </p:txBody>
      </p:sp>
    </p:spTree>
    <p:extLst>
      <p:ext uri="{BB962C8B-B14F-4D97-AF65-F5344CB8AC3E}">
        <p14:creationId val="2450828479"/>
      </p:ext>
    </p:extLst>
  </p:cSld>
  <p:clrMapOvr>
    <a:masterClrMapping/>
  </p:clrMapOvr>
  <p:transition spd="med">
    <p:pull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/>
            <p:extLst>
              <p:ext uri="{D42A27DB-BD31-4B8C-83A1-F6EECF244321}">
                <p14:modId val="1247272133"/>
              </p:ext>
            </p:extLst>
          </p:nvPr>
        </p:nvGraphicFramePr>
        <p:xfrm>
          <a:off x="1619250" y="1095496"/>
          <a:ext cx="8743950" cy="4695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257979522"/>
                    </a:ext>
                  </a:extLst>
                </a:gridCol>
              </a:tblGrid>
              <a:tr h="458984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es" sz="2000" b="0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Black"/>
                          <a:ea typeface="Arial Black"/>
                          <a:cs typeface="Arial Black"/>
                        </a:rPr>
                        <a:t>INDIVIDUOS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es" sz="2000" b="0" i="0" u="none" strike="noStrike" cap="none" baseline="0">
                        <a:solidFill>
                          <a:srgbClr val="3366FF"/>
                        </a:solidFill>
                        <a:effectLst/>
                        <a:uFill>
                          <a:solidFill>
                            <a:prstClr val="black">
                              <a:alpha val="0"/>
                            </a:prstClr>
                          </a:solidFill>
                        </a:u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Contribuciones de automantenimiento de la 7.</a:t>
                      </a:r>
                      <a:r>
                        <a:rPr lang="es" sz="2200" b="0" i="0" u="none" strike="noStrike" cap="none" baseline="30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a</a:t>
                      </a: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 Tradición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4,173,680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649527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Contribución promedio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138.06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Contribución más común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50.00</a:t>
                      </a:r>
                      <a:endParaRPr lang="es" sz="2200" b="0" i="0" u="none" strike="noStrike" cap="none" baseline="0">
                        <a:solidFill>
                          <a:srgbClr val="000000"/>
                        </a:solidFill>
                        <a:effectLst/>
                        <a:uFill>
                          <a:solidFill>
                            <a:prstClr val="black">
                              <a:alpha val="0"/>
                            </a:prstClr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Número de contribuciones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30,231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000" b="0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Black"/>
                          <a:ea typeface="Arial Black"/>
                          <a:cs typeface="Arial Black"/>
                        </a:rPr>
                        <a:t>GRUPOS Y OTRAS ORGANIZACIONES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s" sz="2000" b="0" i="0" u="none" strike="noStrike" cap="none" baseline="0">
                        <a:solidFill>
                          <a:srgbClr val="3366FF"/>
                        </a:solidFill>
                        <a:effectLst/>
                        <a:uFill>
                          <a:solidFill>
                            <a:prstClr val="black">
                              <a:alpha val="0"/>
                            </a:prstClr>
                          </a:solidFill>
                        </a:u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Contribuciones de automantenimiento de la 7.</a:t>
                      </a:r>
                      <a:r>
                        <a:rPr lang="es" sz="2200" b="0" i="0" u="none" strike="noStrike" cap="none" baseline="30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a</a:t>
                      </a: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 Tradición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6,303,951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633252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Número de grupos activos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53,703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Número de grupos que aportaron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18,312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Porcentaje de grupos que contribuyen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34.10 %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Promedio de contribuciones por grupo durante el año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344.25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71807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/>
          <a:p>
            <a:pPr algn="ctr"/>
            <a:r>
              <a:rPr lang="es" sz="28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ESTADÍSTICAS SOBRE CONTRIBUCIONES EN 2025</a:t>
            </a:r>
          </a:p>
        </p:txBody>
      </p:sp>
    </p:spTree>
    <p:extLst>
      <p:ext uri="{BB962C8B-B14F-4D97-AF65-F5344CB8AC3E}">
        <p14:creationId val="1812025701"/>
      </p:ext>
    </p:extLst>
  </p:cSld>
  <p:clrMapOvr>
    <a:masterClrMapping/>
  </p:clrMapOvr>
  <p:transition spd="med">
    <p:pull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1569" name="Group 65"/>
          <p:cNvGraphicFramePr>
            <a:graphicFrameLocks noGrp="1"/>
          </p:cNvGraphicFramePr>
          <p:nvPr>
            <p:ph/>
            <p:extLst>
              <p:ext uri="{D42A27DB-BD31-4B8C-83A1-F6EECF244321}">
                <p14:modId val="3276690711"/>
              </p:ext>
            </p:extLst>
          </p:nvPr>
        </p:nvGraphicFramePr>
        <p:xfrm>
          <a:off x="457200" y="1066800"/>
          <a:ext cx="11506200" cy="4855289"/>
        </p:xfrm>
        <a:graphic>
          <a:graphicData uri="http://schemas.openxmlformats.org/drawingml/2006/table">
            <a:tbl>
              <a:tblPr/>
              <a:tblGrid>
                <a:gridCol w="498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6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9189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 Narrow" pitchFamily="34" charset="0"/>
                        <a:cs typeface="Arial"/>
                      </a:endParaRP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2025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REAL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2025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PRESUPUESTO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AUMENTO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(DISMINUCIÓN)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4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Ventas brutas de literatura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15,264,029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16,000,000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(735,971)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4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Descuentos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(676,154)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(640,000)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(36,154)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523918"/>
                  </a:ext>
                </a:extLst>
              </a:tr>
              <a:tr h="56074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Costos de envío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352,813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350,000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2,813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680766"/>
                  </a:ext>
                </a:extLst>
              </a:tr>
              <a:tr h="56074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Ventas netas de literatura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14,940,688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15,710,000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(769,312)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331687"/>
                  </a:ext>
                </a:extLst>
              </a:tr>
              <a:tr h="56074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Costo de venta de la literatura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7,484,579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7,200,000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284,579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4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Ganancias brutas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7,456,109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8,510,000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(1,053,891)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630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Porcentaje de ganancias brutas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48.8 %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53.2 %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(4.4 %)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86" name="Text Box 82"/>
          <p:cNvSpPr txBox="1">
            <a:spLocks noChangeArrowheads="1"/>
          </p:cNvSpPr>
          <p:nvPr/>
        </p:nvSpPr>
        <p:spPr bwMode="auto">
          <a:xfrm>
            <a:off x="43963" y="269557"/>
            <a:ext cx="12191999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" sz="26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PUBLICACIONES DE AAWS – 2025 REAL </a:t>
            </a:r>
            <a:r>
              <a:rPr lang="en-US" sz="26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vs.</a:t>
            </a:r>
            <a:r>
              <a:rPr lang="es" sz="26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PRESUPUESTO 2025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49100" y="663815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035"/>
            <a:ext cx="12192001" cy="1233230"/>
          </a:xfrm>
          <a:noFill/>
        </p:spPr>
        <p:txBody>
          <a:bodyPr>
            <a:noAutofit/>
          </a:bodyPr>
          <a:lstStyle/>
          <a:p>
            <a:pPr algn="ctr"/>
            <a: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OSG: GASTOS OPERATIVOS — CATEGORÍAS DE GASTOS</a:t>
            </a:r>
            <a:b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DE LOS ESTADOS FINANCIEROS</a:t>
            </a:r>
            <a:br>
              <a:rPr sz="2200"/>
            </a:br>
            <a: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DESGLOSE PORCENTUAL</a:t>
            </a:r>
            <a:br>
              <a:rPr sz="2000"/>
            </a:br>
            <a:endParaRPr sz="20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42949229"/>
              </p:ext>
            </p:extLst>
          </p:nvPr>
        </p:nvGraphicFramePr>
        <p:xfrm>
          <a:off x="0" y="1676400"/>
          <a:ext cx="12191999" cy="5867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89492" y="6488668"/>
            <a:ext cx="50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val="3665858171"/>
      </p:ext>
    </p:extLst>
  </p:cSld>
  <p:clrMapOvr>
    <a:masterClrMapping/>
  </p:clrMapOvr>
  <p:transition spd="med">
    <p:pull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B53A84B0-3D60-5BE4-8077-DF20D3E34F2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6E88-55A6-3BE9-6B83-AD24EDBF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035"/>
            <a:ext cx="12192001" cy="1233230"/>
          </a:xfrm>
          <a:noFill/>
        </p:spPr>
        <p:txBody>
          <a:bodyPr>
            <a:noAutofit/>
          </a:bodyPr>
          <a:lstStyle/>
          <a:p>
            <a:pPr algn="ctr"/>
            <a: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OSG: HONORARIOS PROFESIONALES — 2025</a:t>
            </a:r>
            <a:br>
              <a:rPr sz="2200"/>
            </a:br>
            <a: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DESGLOSE PORCENTUAL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1DA29B-6AA0-BDF8-59F7-5EB853260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2433094209"/>
              </p:ext>
            </p:extLst>
          </p:nvPr>
        </p:nvGraphicFramePr>
        <p:xfrm>
          <a:off x="19666" y="1371600"/>
          <a:ext cx="12191999" cy="5867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B66467-C305-AE10-B8F5-B21D9CD28EB9}"/>
              </a:ext>
            </a:extLst>
          </p:cNvPr>
          <p:cNvSpPr txBox="1"/>
          <p:nvPr/>
        </p:nvSpPr>
        <p:spPr>
          <a:xfrm>
            <a:off x="11689492" y="6488668"/>
            <a:ext cx="50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val="1323678503"/>
      </p:ext>
    </p:extLst>
  </p:cSld>
  <p:clrMapOvr>
    <a:masterClrMapping/>
  </p:clrMapOvr>
  <p:transition spd="med">
    <p:pull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127338"/>
            <a:ext cx="12192000" cy="15544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PARTE I: RESULTADOS DE LA AUDITORÍA DE 2025</a:t>
            </a:r>
          </a:p>
        </p:txBody>
      </p:sp>
      <p:contentPart p14:bwMode="auto" r:id="rId3">
        <p14:nvContentPartPr>
          <p14:cNvPr id="3" name="Ink 2"/>
          <p14:cNvContentPartPr/>
          <p14:nvPr/>
        </p14:nvContentPartPr>
        <p14:xfrm>
          <a:off x="-132159" y="1885426"/>
          <a:ext cx="6480" cy="32040"/>
        </p14:xfrm>
      </p:contentPar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F81C36B-C9BF-4A83-B3B1-9232948FC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94" y="1760974"/>
            <a:ext cx="6402411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E48EF-75E2-4833-944C-B4F30A20B15D}"/>
              </a:ext>
            </a:extLst>
          </p:cNvPr>
          <p:cNvSpPr txBox="1"/>
          <p:nvPr/>
        </p:nvSpPr>
        <p:spPr>
          <a:xfrm>
            <a:off x="1905000" y="4724400"/>
            <a:ext cx="8153400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Nuestro tercer año con BDO: Según la política quinquenal de solicitud de propuestas y rotación adoptada por el comité de Finanzas y Presupuestos de los custodios y aplicada por el comité de Auditoría Interna de los custodios, la JSG, y las juntas de AAWS y AAGV.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Presentar a Matthew Becker, CPA, socio principal de BDO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64BF0-524C-42E1-9132-F82BC738484D}"/>
              </a:ext>
            </a:extLst>
          </p:cNvPr>
          <p:cNvSpPr txBox="1"/>
          <p:nvPr/>
        </p:nvSpPr>
        <p:spPr>
          <a:xfrm>
            <a:off x="5334000" y="1773674"/>
            <a:ext cx="91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val="102938774"/>
      </p:ext>
    </p:extLst>
  </p:cSld>
  <p:clrMapOvr>
    <a:masterClrMapping/>
  </p:clrMapOvr>
  <p:transition spd="med">
    <p:pull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76FEFC37-3BA3-5502-6CD2-C106C8ED398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DCD0-8CB9-AB78-EC49-A222FBE9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035"/>
            <a:ext cx="12192001" cy="1233230"/>
          </a:xfrm>
          <a:noFill/>
        </p:spPr>
        <p:txBody>
          <a:bodyPr>
            <a:noAutofit/>
          </a:bodyPr>
          <a:lstStyle/>
          <a:p>
            <a:pPr algn="ctr"/>
            <a:r>
              <a:rPr lang="es" sz="20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GRAPEVINE: GASTOS OPERATIVOS — 2025</a:t>
            </a:r>
            <a:br>
              <a:rPr sz="2000"/>
            </a:br>
            <a:r>
              <a:rPr lang="es" sz="20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CATEGORÍAS DE GASTOS DE LOS ESTADOS FINANCIEROS</a:t>
            </a:r>
            <a:br>
              <a:rPr lang="es" sz="20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20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DESGLOSE PORCENTUAL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1A38DA-5D54-C0BA-8FA5-DD5D6FBB8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1643844987"/>
              </p:ext>
            </p:extLst>
          </p:nvPr>
        </p:nvGraphicFramePr>
        <p:xfrm>
          <a:off x="19666" y="1371600"/>
          <a:ext cx="12191999" cy="5867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0CB150-1DF0-F896-3BFF-396EC03A9BE4}"/>
              </a:ext>
            </a:extLst>
          </p:cNvPr>
          <p:cNvSpPr txBox="1"/>
          <p:nvPr/>
        </p:nvSpPr>
        <p:spPr>
          <a:xfrm>
            <a:off x="11689492" y="6488668"/>
            <a:ext cx="50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val="429881870"/>
      </p:ext>
    </p:extLst>
  </p:cSld>
  <p:clrMapOvr>
    <a:masterClrMapping/>
  </p:clrMapOvr>
  <p:transition spd="med">
    <p:pull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RESERVA PRUDENTE 2025</a:t>
            </a:r>
            <a:endParaRPr lang="en-US" sz="320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6F5F7CE-04D7-47A1-8800-B466D8A32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1641954110"/>
              </p:ext>
            </p:extLst>
          </p:nvPr>
        </p:nvGraphicFramePr>
        <p:xfrm>
          <a:off x="762000" y="748877"/>
          <a:ext cx="6172200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90724168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1256466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Saldo inicial al 1.</a:t>
                      </a:r>
                      <a:r>
                        <a:rPr lang="es" sz="1800" b="1" i="0" u="none" strike="noStrike" cap="none" baseline="3000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de enero de 2025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11,914,738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2346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Ganancias por inversiones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354,549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819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(1,246,869)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79559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Depósitos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18211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Saldo final al 31 de diciembre de 2025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11,022,418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52473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521B77-B5FC-4217-B483-7BB61FAF8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3040095045"/>
              </p:ext>
            </p:extLst>
          </p:nvPr>
        </p:nvGraphicFramePr>
        <p:xfrm>
          <a:off x="730045" y="2830208"/>
          <a:ext cx="8077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555">
                  <a:extLst>
                    <a:ext uri="{9D8B030D-6E8A-4147-A177-3AD203B41FA5}">
                      <a16:colId xmlns:a16="http://schemas.microsoft.com/office/drawing/2014/main" val="680638220"/>
                    </a:ext>
                  </a:extLst>
                </a:gridCol>
                <a:gridCol w="2482645">
                  <a:extLst>
                    <a:ext uri="{9D8B030D-6E8A-4147-A177-3AD203B41FA5}">
                      <a16:colId xmlns:a16="http://schemas.microsoft.com/office/drawing/2014/main" val="949777413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Composición del saldo final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2915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Efectivo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3,882,368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57630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Certificados de depósito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7,550,000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6880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Intereses devengados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130,050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908465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Menos obligaciones por suscripciones del Grapevine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(540,000)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85563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Saldo final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11,022,418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27350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7A919EE-67BD-43EB-AACB-48BC0CA3D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2640895749"/>
              </p:ext>
            </p:extLst>
          </p:nvPr>
        </p:nvGraphicFramePr>
        <p:xfrm>
          <a:off x="730045" y="5181600"/>
          <a:ext cx="9944100" cy="1381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10100">
                  <a:extLst>
                    <a:ext uri="{9D8B030D-6E8A-4147-A177-3AD203B41FA5}">
                      <a16:colId xmlns:a16="http://schemas.microsoft.com/office/drawing/2014/main" val="90724168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141256466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856937811"/>
                    </a:ext>
                  </a:extLst>
                </a:gridCol>
              </a:tblGrid>
              <a:tr h="393700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Número de meses de gastos en el fondo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Basado en gastos reales 2025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Basado en gastos presupuestados de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2346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1.</a:t>
                      </a:r>
                      <a:r>
                        <a:rPr lang="es" sz="1800" b="0" i="0" u="none" strike="noStrike" cap="none" baseline="30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de enero de 2025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6.67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819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31 de diciembre de 2025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6.17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48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2676484907"/>
      </p:ext>
    </p:extLst>
  </p:cSld>
  <p:clrMapOvr>
    <a:masterClrMapping/>
  </p:clrMapOvr>
  <p:transition spd="med">
    <p:pull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FE50-443D-7095-5753-625419BD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ACTIVIDAD PREVISTA DEL </a:t>
            </a:r>
            <a:b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FONDO DE RESERVA EN 2026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4A8EA8-E8C5-7904-1046-E0352C8E6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4008900991"/>
              </p:ext>
            </p:extLst>
          </p:nvPr>
        </p:nvGraphicFramePr>
        <p:xfrm>
          <a:off x="838200" y="1825625"/>
          <a:ext cx="10520677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388131704"/>
                    </a:ext>
                  </a:extLst>
                </a:gridCol>
                <a:gridCol w="5643878">
                  <a:extLst>
                    <a:ext uri="{9D8B030D-6E8A-4147-A177-3AD203B41FA5}">
                      <a16:colId xmlns:a16="http://schemas.microsoft.com/office/drawing/2014/main" val="192248352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96268910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ACTIVIDAD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MONTO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44056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Saldo inicial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11,022,418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336496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Enero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 para renovación oficina – Incluye 246,869 gastados en 2025 pero no reembolsados mediante retiro hasta 2026.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544,478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714785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Febrero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 para renovación oficina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469,339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65644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Febrero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 para operaciones del Grapevine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9174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Abril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 para renovación oficina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79,377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85507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Previsto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 para renovación oficina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759,937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8589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Saldo final previsto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8,969,287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04955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Meses disponibles previstos al 31/12/26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4.79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415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62E12-34FB-C2BE-C9D1-36D27E4B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C3724-B390-04BE-A8C7-A036DD612184}"/>
              </a:ext>
            </a:extLst>
          </p:cNvPr>
          <p:cNvSpPr txBox="1"/>
          <p:nvPr/>
        </p:nvSpPr>
        <p:spPr>
          <a:xfrm>
            <a:off x="838200" y="5782905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/>
              <a:t>ACLARACIÓN: Los gasto</a:t>
            </a:r>
            <a:r>
              <a:rPr lang="en-US" sz="2000" err="1"/>
              <a:t>s de </a:t>
            </a:r>
            <a:r>
              <a:rPr lang="en-US" sz="2000" b="0"/>
              <a:t>la </a:t>
            </a:r>
            <a:r>
              <a:rPr lang="en-US" sz="2000" err="1"/>
              <a:t>r</a:t>
            </a:r>
            <a:r>
              <a:rPr lang="en-US" sz="2000" b="0" err="1"/>
              <a:t>enovación son pagados desde el fondo general, que luego es reembolsado mediante un retiro del fondo de reserva.</a:t>
            </a:r>
          </a:p>
        </p:txBody>
      </p:sp>
    </p:spTree>
    <p:extLst>
      <p:ext uri="{BB962C8B-B14F-4D97-AF65-F5344CB8AC3E}">
        <p14:creationId val="2476285748"/>
      </p:ext>
    </p:extLst>
  </p:cSld>
  <p:clrMapOvr>
    <a:masterClrMapping/>
  </p:clrMapOvr>
  <p:transition spd="med">
    <p:random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8854D716-0704-7B43-90F5-A00E02DE5312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6946-D10C-E053-1617-7634D28E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>
                <a:solidFill>
                  <a:srgbClr val="3366FF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cs typeface="Arial Black"/>
              </a:rPr>
              <a:t>RETIROS DEL FONDO DE RESERVA 2025-26, </a:t>
            </a:r>
            <a:br>
              <a:rPr lang="en-US" sz="3200" b="1">
                <a:solidFill>
                  <a:srgbClr val="3366FF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cs typeface="Arial Black"/>
              </a:rPr>
            </a:br>
            <a:r>
              <a:rPr lang="en-US" sz="3200" b="1">
                <a:solidFill>
                  <a:srgbClr val="3366FF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cs typeface="Arial Black"/>
              </a:rPr>
              <a:t>POR TIPO DE USO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7BAE65-E10A-80DC-3CEC-3040BFD3D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3136677489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2718385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183053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3396121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30273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82526275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AÑO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RENOVACIÓN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AAWS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GV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53585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246,869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500,000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500,000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1,246,869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29534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2026 (previsto)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1,853,131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200,000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2,053,131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21468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2,100,000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700,000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378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BBA55-1CE8-2162-0A38-C0F364D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val="3500575349"/>
      </p:ext>
    </p:extLst>
  </p:cSld>
  <p:clrMapOvr>
    <a:masterClrMapping/>
  </p:clrMapOvr>
  <p:transition spd="med">
    <p:random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93" y="0"/>
            <a:ext cx="12192000" cy="762000"/>
          </a:xfrm>
        </p:spPr>
        <p:txBody>
          <a:bodyPr>
            <a:noAutofit/>
          </a:bodyPr>
          <a:lstStyle/>
          <a:p>
            <a:pPr algn="ctr"/>
            <a:r>
              <a:rPr lang="es" sz="28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USOS DEL FONDO DE RESERVA DE LA JSG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07" y="1142999"/>
            <a:ext cx="11887200" cy="5486401"/>
          </a:xfrm>
        </p:spPr>
        <p:txBody>
          <a:bodyPr>
            <a:normAutofit fontScale="97500"/>
          </a:bodyPr>
          <a:lstStyle/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concepto de la reserva prudente de la JSG, no es lo mismo que la reserva prudente de su grupo base.</a:t>
            </a:r>
          </a:p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fondo de reserva de la JSG cubre mucho más.</a:t>
            </a:r>
          </a:p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En 1967, la Conferencia de Servicios Generales emitió la siguiente acción recomendable: [que] «la JSG haga uso del fondo de reserva para cualquier propósito que la junta autorice»  </a:t>
            </a:r>
          </a:p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Visto de manera amplia, esto podría incluir lo siguiente, ya sea que se haya planeado o no: </a:t>
            </a: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Déficits operativos de AAWS o del Grapevine.</a:t>
            </a: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Gastos periódicos tales como la renovación de la oficina o una actualización técnica importante.</a:t>
            </a: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Gastos extraordinarios fuera de las operaciones «normales».</a:t>
            </a:r>
          </a:p>
          <a:p>
            <a:pPr marL="228600" lvl="1">
              <a:spcBef>
                <a:spcPts val="1000"/>
              </a:spcBef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En 2022, la Junta de Servicios Generales adoptó una política formal sobre el fondo de reserva.</a:t>
            </a:r>
          </a:p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>
              <a:latin typeface="Arial Narrow" pitchFamily="34" charset="0"/>
            </a:endParaRPr>
          </a:p>
          <a:p>
            <a:pPr marL="0" indent="0">
              <a:buClr>
                <a:srgbClr val="3366FF"/>
              </a:buClr>
              <a:buNone/>
            </a:pPr>
            <a:endParaRPr lang="en-US" sz="800">
              <a:latin typeface="Arial Narrow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val="1473624940"/>
      </p:ext>
    </p:extLst>
  </p:cSld>
  <p:clrMapOvr>
    <a:masterClrMapping/>
  </p:clrMapOvr>
  <p:transition spd="med">
    <p:pull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33AB-EF43-B169-1F87-BC125A47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CONVENCIÓN INTERNACIONAL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AAF16-E368-D387-8B56-0A8F36CC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F66EFA0-F6FF-ABE3-46A8-9AD59AF3ED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863349173"/>
              </p:ext>
            </p:extLst>
          </p:nvPr>
        </p:nvGraphicFramePr>
        <p:xfrm>
          <a:off x="1371600" y="1427204"/>
          <a:ext cx="9144000" cy="51877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3791043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51175439"/>
                    </a:ext>
                  </a:extLst>
                </a:gridCol>
              </a:tblGrid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INGRESOS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783723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Inscripción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5,575,508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325057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Otros ingresos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228,924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075880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INGRESOS TOTALES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5,804,432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484502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622152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361578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Planificación del evento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583,331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00358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Producción del evento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2,776,024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634995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Comunicación y atracción del evento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1,024,060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80744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Personal, voluntarios y custodios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820,769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858006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 generales y administrativos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591,884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722214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 TOTALES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5,796,068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323332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878196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SUPERÁVIT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8,364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55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270476498"/>
      </p:ext>
    </p:extLst>
  </p:cSld>
  <p:clrMapOvr>
    <a:masterClrMapping/>
  </p:clrMapOvr>
  <p:transition spd="med">
    <p:pull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68C5-7027-7F86-BFBE-C65FA7EE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INFORME SOBRE PROYECTOS DE CAPITAL </a:t>
            </a:r>
            <a:b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 LA OSG PARA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F8D54-3BCF-6365-B299-CEC9970A7B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Comunicaciones $133,017 </a:t>
            </a:r>
            <a:endParaRPr lang="en-US">
              <a:latin typeface="Arial Narrow" pitchFamily="34" charset="0"/>
            </a:endParaRP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Aplicación Meeting Guide: $41,763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Desarrollo de sitios web: $25,832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Plataforma de publicación digital: $25,813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Almacén de datos para informes analíticos: $32,614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Equipos de audio y video: $6,995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FD43E-3259-7998-7705-0D7EA1D52A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284162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Servicios de Tecnología $106,673</a:t>
            </a:r>
            <a:endParaRPr lang="en-US" sz="2800">
              <a:latin typeface="Arial Narrow" pitchFamily="34" charset="0"/>
            </a:endParaRP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Repositorio de activos digitales: $15,500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Conmutadores Cisco: $32,033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Mejoras del sistema ERP: $27,050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Computadores y periféricos: $32,090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85B59-92D6-D094-9ED0-9E8C25A6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val="2111729980"/>
      </p:ext>
    </p:extLst>
  </p:cSld>
  <p:clrMapOvr>
    <a:masterClrMapping/>
  </p:clrMapOvr>
  <p:transition spd="med">
    <p:pull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16053161-6992-4B78-095A-069BB646DE9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EFF7-B29F-7DA6-517B-395560F2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INFORME SOBRE PROYECTOS DE CAPITAL</a:t>
            </a:r>
            <a:b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 LA OSG PARA 2025 (continuación)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8E429-DF15-BD01-AC4A-28DBB0542A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Publicaciones $59,088</a:t>
            </a:r>
            <a:endParaRPr lang="en-US">
              <a:latin typeface="Arial Narrow" pitchFamily="34" charset="0"/>
            </a:endParaRP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Plataforma de publicación digital: $25,813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Distribución de video digital – primera fase: $24,349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Computadores y periféricos: $8,926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581E6-EB81-16E3-1B6B-8ECAC3CA2C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-457200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Tx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Renovacion de la </a:t>
            </a:r>
            <a:r>
              <a:rPr lang="es" sz="2800" b="1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oficina   $492,775 </a:t>
            </a:r>
            <a:r>
              <a:rPr lang="es" sz="280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––</a:t>
            </a:r>
            <a:r>
              <a:rPr lang="es" sz="2800" b="1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 </a:t>
            </a:r>
            <a:r>
              <a:rPr lang="es" sz="280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incluye $246,869 no reembolsados por un retiro hasta 2026.</a:t>
            </a:r>
          </a:p>
          <a:p>
            <a:pPr marL="457200" lvl="1" indent="-457200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Tx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Total de gastos de capital $791,553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44F8E-41D6-C3E1-9465-81E216BB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val="2253722178"/>
      </p:ext>
    </p:extLst>
  </p:cSld>
  <p:clrMapOvr>
    <a:masterClrMapping/>
  </p:clrMapOvr>
  <p:transition spd="med">
    <p:pull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676"/>
            <a:ext cx="12192000" cy="1143000"/>
          </a:xfrm>
        </p:spPr>
        <p:txBody>
          <a:bodyPr/>
          <a:lstStyle/>
          <a:p>
            <a:pPr algn="ctr"/>
            <a:r>
              <a:rPr lang="es" sz="60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MUCHAS GRACIAS.</a:t>
            </a:r>
            <a:endParaRPr lang="en-US" sz="7200" b="1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515" y="1828800"/>
            <a:ext cx="11430000" cy="3962400"/>
          </a:xfrm>
        </p:spPr>
        <p:txBody>
          <a:bodyPr>
            <a:normAutofit fontScale="97500"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Paul Konigstein, director financiero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Zenaida Medina, gerente de contabilidad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Donna Chahalis, gerente de contabilidad del Grapevine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Rainer L., coordinador de Conferencia y Nathalia, asociada del personal de Conferencia</a:t>
            </a:r>
            <a:endParaRPr lang="en-US">
              <a:latin typeface="Arial Narrow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 todos los empleados de AAWS y el Grapevine.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Miembros del comité de Finanzas y Presupuestos de los custodios, que trabajaron conjuntamente con miembros de los comités de Finanzas de AAWS y del Grapevine, y el comité de Finanzas de la conferencia.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 nuestros auditores independientes - BDO USA.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 nuestro proveedor externo de servicios contables – Su gerente de contabilidad a tiempo parcial.</a:t>
            </a:r>
          </a:p>
          <a:p>
            <a:pPr marL="0" indent="0" algn="ctr">
              <a:buClr>
                <a:srgbClr val="002060"/>
              </a:buClr>
              <a:buNone/>
            </a:pPr>
            <a:endParaRPr lang="en-US">
              <a:latin typeface="Arial Narrow" pitchFamily="34" charset="0"/>
            </a:endParaRPr>
          </a:p>
        </p:txBody>
      </p:sp>
    </p:spTree>
    <p:extLst>
      <p:ext uri="{BB962C8B-B14F-4D97-AF65-F5344CB8AC3E}">
        <p14:creationId val="2898571323"/>
      </p:ext>
    </p:extLst>
  </p:cSld>
  <p:clrMapOvr>
    <a:masterClrMapping/>
  </p:clrMapOvr>
  <p:transition spd="slow">
    <p:wip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-76200" y="152400"/>
            <a:ext cx="12192000" cy="15544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Preguntas y respuestas para el auditor</a:t>
            </a:r>
          </a:p>
        </p:txBody>
      </p:sp>
      <p:contentPart p14:bwMode="auto" r:id="rId3">
        <p14:nvContentPartPr>
          <p14:cNvPr id="3" name="Ink 2"/>
          <p14:cNvContentPartPr/>
          <p14:nvPr/>
        </p14:nvContentPartPr>
        <p14:xfrm>
          <a:off x="-132159" y="1885426"/>
          <a:ext cx="6480" cy="32040"/>
        </p14:xfrm>
      </p:contentPart>
      <p:pic>
        <p:nvPicPr>
          <p:cNvPr id="6" name="Picture 5" descr="A person looking at a crowd of people&#10;&#10;Description automatically generated">
            <a:extLst>
              <a:ext uri="{FF2B5EF4-FFF2-40B4-BE49-F238E27FC236}">
                <a16:creationId xmlns:a16="http://schemas.microsoft.com/office/drawing/2014/main" id="{4BF49725-2BD6-42F8-E809-8A3682E27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38400"/>
            <a:ext cx="4744934" cy="3157538"/>
          </a:xfrm>
          <a:prstGeom prst="rect">
            <a:avLst/>
          </a:prstGeom>
        </p:spPr>
      </p:pic>
    </p:spTree>
    <p:extLst>
      <p:ext uri="{BB962C8B-B14F-4D97-AF65-F5344CB8AC3E}">
        <p14:creationId val="1248975005"/>
      </p:ext>
    </p:extLst>
  </p:cSld>
  <p:clrMapOvr>
    <a:masterClrMapping/>
  </p:clrMapOvr>
  <p:transition spd="med">
    <p:pull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-76200" y="152400"/>
            <a:ext cx="12192000" cy="15544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PARTE II: INFORME DEL</a:t>
            </a:r>
            <a:b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TESORERO DE LA JSG</a:t>
            </a:r>
          </a:p>
        </p:txBody>
      </p:sp>
      <p:contentPart p14:bwMode="auto" r:id="rId3">
        <p14:nvContentPartPr>
          <p14:cNvPr id="3" name="Ink 2"/>
          <p14:cNvContentPartPr/>
          <p14:nvPr/>
        </p14:nvContentPartPr>
        <p14:xfrm>
          <a:off x="-132159" y="1885426"/>
          <a:ext cx="6480" cy="32040"/>
        </p14:xfrm>
      </p:contentPart>
    </p:spTree>
    <p:extLst>
      <p:ext uri="{BB962C8B-B14F-4D97-AF65-F5344CB8AC3E}">
        <p14:creationId val="2822111725"/>
      </p:ext>
    </p:extLst>
  </p:cSld>
  <p:clrMapOvr>
    <a:masterClrMapping/>
  </p:clrMapOvr>
  <p:transition spd="slow">
    <p:wip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PUNTOS DESTACADOS DE LAS FINANZAS </a:t>
            </a:r>
            <a:b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 AAWS Y LA JSG (OSG)</a:t>
            </a:r>
            <a:endParaRPr lang="en-US" sz="320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1734800" cy="5334000"/>
          </a:xfrm>
        </p:spPr>
        <p:txBody>
          <a:bodyPr>
            <a:normAutofit fontScale="77500" lnSpcReduction="20000"/>
          </a:bodyPr>
          <a:lstStyle/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automantenimiento de la 7.</a:t>
            </a:r>
            <a:r>
              <a:rPr lang="es" sz="2600" b="0" i="0" u="none" strike="noStrike" cap="none" baseline="3000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</a:t>
            </a: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 Tradición: $10,579,000, se redujo en un 6.0 % en comparación con los $11,249,000 en 2024.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gastos operativos antes de la depreciación fueron de $18,528,000, un aumento del 0.5 % en relación con los $18,444,000 en 2024.</a:t>
            </a:r>
          </a:p>
          <a:p>
            <a:pPr marL="973138" lvl="1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3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Gastos de servicio del programa: $8,778,000, una reducción del 3.2 % en relación con los $9,072,000 en 2024.</a:t>
            </a:r>
          </a:p>
          <a:p>
            <a:pPr marL="973138" lvl="1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3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Gastos de servicios de apoyo: $9,750,000, un aumento del 1.4 % en relación con los $9,612,000 en 2024.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Automantenimiento: cubrió el 57 % de los gastos operativos. 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Costo de los servicios del programa por individuo: $5.16 (gastos de servicio del programa divididos por 1.7 millones de miembros).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Ganancias brutas de publicaciones de AAWS: $7,456,000, una reducción del 2.4 % de los $7,640,000 en 2024.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Superávit operativo antes de la depreciación de $325,068.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rgbClr val="3366FF"/>
              </a:buClr>
              <a:buNone/>
            </a:pPr>
            <a:endParaRPr lang="en-US" sz="1000">
              <a:latin typeface="Arial Narrow" pitchFamily="34" charset="0"/>
            </a:endParaRPr>
          </a:p>
        </p:txBody>
      </p:sp>
    </p:spTree>
    <p:extLst>
      <p:ext uri="{BB962C8B-B14F-4D97-AF65-F5344CB8AC3E}">
        <p14:creationId val="534361826"/>
      </p:ext>
    </p:extLst>
  </p:cSld>
  <p:clrMapOvr>
    <a:masterClrMapping/>
  </p:clrMapOvr>
  <p:transition spd="med">
    <p:pull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A4F6F4-970F-200B-B128-569E6896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913E74-C8F0-B642-E0F9-66B58F63D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4067959934"/>
              </p:ext>
            </p:extLst>
          </p:nvPr>
        </p:nvGraphicFramePr>
        <p:xfrm>
          <a:off x="990600" y="2193903"/>
          <a:ext cx="10856742" cy="4344753"/>
        </p:xfrm>
        <a:graphic>
          <a:graphicData uri="http://schemas.openxmlformats.org/drawingml/2006/table">
            <a:tbl>
              <a:tblPr firstRow="1" firstCol="1" bandRow="1"/>
              <a:tblGrid>
                <a:gridCol w="3121855">
                  <a:extLst>
                    <a:ext uri="{9D8B030D-6E8A-4147-A177-3AD203B41FA5}">
                      <a16:colId xmlns:a16="http://schemas.microsoft.com/office/drawing/2014/main" val="2744033191"/>
                    </a:ext>
                  </a:extLst>
                </a:gridCol>
                <a:gridCol w="4115973">
                  <a:extLst>
                    <a:ext uri="{9D8B030D-6E8A-4147-A177-3AD203B41FA5}">
                      <a16:colId xmlns:a16="http://schemas.microsoft.com/office/drawing/2014/main" val="3193107873"/>
                    </a:ext>
                  </a:extLst>
                </a:gridCol>
                <a:gridCol w="3618914">
                  <a:extLst>
                    <a:ext uri="{9D8B030D-6E8A-4147-A177-3AD203B41FA5}">
                      <a16:colId xmlns:a16="http://schemas.microsoft.com/office/drawing/2014/main" val="3228222583"/>
                    </a:ext>
                  </a:extLst>
                </a:gridCol>
              </a:tblGrid>
              <a:tr h="293738"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Indicador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2025 año hasta la fecha, respecto del presupuesto 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2025 real, respecto de </a:t>
                      </a:r>
                      <a:b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2024 real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42148"/>
                  </a:ext>
                </a:extLst>
              </a:tr>
              <a:tr h="601037"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Contribuciones</a:t>
                      </a:r>
                      <a:endParaRPr lang="en-US" sz="2000" b="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$10,579,000 vs. $11,000,000, 4 % menos que lo presupuestado.</a:t>
                      </a:r>
                      <a:endParaRPr lang="en-US" sz="1800" b="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$10,579,000 vs. $11,249,000, 6 % menores que el año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63762"/>
                  </a:ext>
                </a:extLst>
              </a:tr>
              <a:tr h="601037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Ventas brutas de literatura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$15,264,000 vs. $16,000,000, 5 % menos que lo presupuestado.</a:t>
                      </a:r>
                      <a:endParaRPr lang="en-US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$15,264,000 vs. $14,452,000, 6 % mayores que el año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71255"/>
                  </a:ext>
                </a:extLst>
              </a:tr>
              <a:tr h="601037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Ventas netas de literatura (margen bruto)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$7,456,000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$8,510,000, 12 % menos que lo presupuestado.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$7,456,000 vs. $7,640,000, 2 % menores que el año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763459"/>
                  </a:ext>
                </a:extLst>
              </a:tr>
              <a:tr h="601037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 operativos antes de la depreciación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$18,528,000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$18,967,000, 2 % menos que lo presupuestado.</a:t>
                      </a:r>
                      <a:endParaRPr lang="en-US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$18,528,000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$18,444,000, 1 % mayores que el año anterior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844649"/>
                  </a:ext>
                </a:extLst>
              </a:tr>
              <a:tr h="601037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Superávit operativo antes de la depreciación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$325,000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$1,316,000.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$325,000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$1,276,000.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98462"/>
                  </a:ext>
                </a:extLst>
              </a:tr>
              <a:tr h="293738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Cobertura de la reserva (en meses)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5.92</a:t>
                      </a:r>
                      <a:endParaRPr lang="en-US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6.47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3424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8C9385A0-B7AA-71C3-C1D1-9CDDC995A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4" y="2625166"/>
            <a:ext cx="150830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20E1A-33FF-2520-AAD7-62A34FEA1C9D}"/>
              </a:ext>
            </a:extLst>
          </p:cNvPr>
          <p:cNvSpPr txBox="1"/>
          <p:nvPr/>
        </p:nvSpPr>
        <p:spPr>
          <a:xfrm>
            <a:off x="990600" y="76200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Indicadores financieros claves para </a:t>
            </a:r>
            <a:b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AAWS y la JSG (OSG)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5B77-8720-4DC6-B723-3BC975D8DDEB}"/>
              </a:ext>
            </a:extLst>
          </p:cNvPr>
          <p:cNvSpPr txBox="1"/>
          <p:nvPr/>
        </p:nvSpPr>
        <p:spPr>
          <a:xfrm>
            <a:off x="990600" y="1009471"/>
            <a:ext cx="982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VERDE – Variación favorable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AMARILLO – Variación desfavorable, a tener en cuenta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ROJO – Desfavorable, acción o discusiones en curso por parte del comité de Finanzas de los custodios o de la junta.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val="1568978873"/>
      </p:ext>
    </p:extLst>
  </p:cSld>
  <p:clrMapOvr>
    <a:masterClrMapping/>
  </p:clrMapOvr>
  <p:transition spd="med">
    <p:random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PUNTOS DESTACADOS DE FINANZAS DEL GRAPEVINE EN 2025</a:t>
            </a:r>
            <a:endParaRPr lang="en-US" sz="320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1582400" cy="5181600"/>
          </a:xfrm>
        </p:spPr>
        <p:txBody>
          <a:bodyPr>
            <a:normAutofit fontScale="92500" lnSpcReduction="10000"/>
          </a:bodyPr>
          <a:lstStyle/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Lanzamiento de la aplicación el 1.</a:t>
            </a:r>
            <a:r>
              <a:rPr lang="es" sz="2400" b="0" i="0" u="none" strike="noStrike" cap="none" baseline="3000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o</a:t>
            </a: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 de septiembre de 2023. Los abonados con acceso a la aplicación alcanzaron una media de 17,315 en 2025, un aumento del 22 % en comparación con 2024. 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ingresos de la revista impresa Grapevine aumentaron un 5 % en 2025, debido principalmente a una subida de precios en 2024 ––la primera en 12 años––, que continúa afectando las renovaciones. Los ingresos por suscripciones al GV en línea, GV completa y la aplicación del GV aumentaron un 20 % debido al crecimiento del número de suscriptores.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resultados del Grapevine en 2025 fueron un margen bruto de $1,174,238 sobre las suscripciones y un margen bruto de $751,851 sobre otros artículos publicados. Los gastos operativos de $2,243,113 resultaron en una pérdida operativa de $299,727 comparada con una pérdida operativa de $851,735 en 2024.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apoyo del fondo general a la actividad de servicio de La Viña fue de $480,315 en 2025 en comparación con $571,939 en 2024 y $755,749 en 2023. Esto representa una mejora de $275,434 (36 %) en dos años.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 circulación de La Viña aumentó en un 6 % en 2025 y un 17 % en 2024.</a:t>
            </a:r>
          </a:p>
        </p:txBody>
      </p:sp>
    </p:spTree>
    <p:extLst>
      <p:ext uri="{BB962C8B-B14F-4D97-AF65-F5344CB8AC3E}">
        <p14:creationId val="3453148346"/>
      </p:ext>
    </p:extLst>
  </p:cSld>
  <p:clrMapOvr>
    <a:masterClrMapping/>
  </p:clrMapOvr>
  <p:transition spd="med">
    <p:pull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12B692C7-194E-8CEF-5356-B4EDE528AD6C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40D8F5-2A92-64F9-7A30-16FCEE8B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C44BE9-52E7-F51F-6840-529170317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4" y="2625166"/>
            <a:ext cx="150830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1281B-E168-6F26-8AB3-556B50FD82BB}"/>
              </a:ext>
            </a:extLst>
          </p:cNvPr>
          <p:cNvSpPr txBox="1"/>
          <p:nvPr/>
        </p:nvSpPr>
        <p:spPr>
          <a:xfrm>
            <a:off x="0" y="217677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Indicadores financieros claves para el Grapevine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4C3312-0B0F-30AC-4F51-EE6969E1C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216962970"/>
              </p:ext>
            </p:extLst>
          </p:nvPr>
        </p:nvGraphicFramePr>
        <p:xfrm>
          <a:off x="304800" y="1945742"/>
          <a:ext cx="11582400" cy="4759730"/>
        </p:xfrm>
        <a:graphic>
          <a:graphicData uri="http://schemas.openxmlformats.org/drawingml/2006/table">
            <a:tbl>
              <a:tblPr firstRow="1" firstCol="1" bandRow="1"/>
              <a:tblGrid>
                <a:gridCol w="3512672">
                  <a:extLst>
                    <a:ext uri="{9D8B030D-6E8A-4147-A177-3AD203B41FA5}">
                      <a16:colId xmlns:a16="http://schemas.microsoft.com/office/drawing/2014/main" val="2744033191"/>
                    </a:ext>
                  </a:extLst>
                </a:gridCol>
                <a:gridCol w="4112408">
                  <a:extLst>
                    <a:ext uri="{9D8B030D-6E8A-4147-A177-3AD203B41FA5}">
                      <a16:colId xmlns:a16="http://schemas.microsoft.com/office/drawing/2014/main" val="3193107873"/>
                    </a:ext>
                  </a:extLst>
                </a:gridCol>
                <a:gridCol w="3957320">
                  <a:extLst>
                    <a:ext uri="{9D8B030D-6E8A-4147-A177-3AD203B41FA5}">
                      <a16:colId xmlns:a16="http://schemas.microsoft.com/office/drawing/2014/main" val="3228222583"/>
                    </a:ext>
                  </a:extLst>
                </a:gridCol>
              </a:tblGrid>
              <a:tr h="616656"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Indicador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2025 año hasta la fecha, respecto del presupuesto 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2025 real, respecto de 2024 real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42148"/>
                  </a:ext>
                </a:extLst>
              </a:tr>
              <a:tr h="743013"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Ingresos por suscripciones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$2,063,000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$1,990,000.</a:t>
                      </a:r>
                    </a:p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4 % mayores que el presupuesto.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$2,063,000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$1,957,000.</a:t>
                      </a:r>
                    </a:p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5 % mayores que el año anterior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63762"/>
                  </a:ext>
                </a:extLst>
              </a:tr>
              <a:tr h="838200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Ingresos por otros artículos publicados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$1,163,000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$1,128,000.</a:t>
                      </a:r>
                    </a:p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3 % mayores que el presupuesto.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$1,163,000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$1,080,000.</a:t>
                      </a:r>
                    </a:p>
                    <a:p>
                      <a:pPr marL="0" marR="0" indent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8 % mayores que el año anterior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71255"/>
                  </a:ext>
                </a:extLst>
              </a:tr>
              <a:tr h="716327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Margen bruto (todos los ingresos)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$1,926,000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$1,809,000.</a:t>
                      </a:r>
                    </a:p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6 % mayor que el presupuesto.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$1,926,000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$1,519,000.</a:t>
                      </a:r>
                    </a:p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21 % mayor que el año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763459"/>
                  </a:ext>
                </a:extLst>
              </a:tr>
              <a:tr h="909502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 operativos antes de la depreciación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$2,087,000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$2,064,000.</a:t>
                      </a:r>
                    </a:p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1 % mayores que el presupuesto.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$2,087,000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$2,321,000.</a:t>
                      </a:r>
                    </a:p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11 % menores que el año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844649"/>
                  </a:ext>
                </a:extLst>
              </a:tr>
              <a:tr h="892771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Pérdida operativa antes de la depreciación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$(186,000)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$(255,000)</a:t>
                      </a:r>
                    </a:p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27 % menor que el presupuesto.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$(186,000)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$(746,000)</a:t>
                      </a:r>
                    </a:p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75 % menor que el año anterior.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984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561997-BB6B-6963-AA4F-1560F605D98D}"/>
              </a:ext>
            </a:extLst>
          </p:cNvPr>
          <p:cNvSpPr txBox="1"/>
          <p:nvPr/>
        </p:nvSpPr>
        <p:spPr>
          <a:xfrm>
            <a:off x="286042" y="745413"/>
            <a:ext cx="96961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VERDE – Variación favorable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AMARILLO – Variación desfavorable, a tener en cuenta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ROJO – Desfavorable, acción o discusiones en curso por parte del comité de Finanzas de los custodios o de la junta.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val="1581231948"/>
      </p:ext>
    </p:extLst>
  </p:cSld>
  <p:clrMapOvr>
    <a:masterClrMapping/>
  </p:clrMapOvr>
  <p:transition spd="med">
    <p:random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6D6F-3B22-469F-9F32-CE48DF2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es" sz="32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OSG – GASTOS POR CATEGORÍA EN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861BE-CE45-4536-A3F8-7229E3267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105156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None/>
            </a:pPr>
            <a:r>
              <a:rPr lang="es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Diferencia</a:t>
            </a:r>
            <a:r>
              <a:rPr lang="es" sz="2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: Rojo = por debajo del presupuesto</a:t>
            </a:r>
            <a:r>
              <a:rPr lang="es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; Negro = por encima del presupuesto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26876AA-774F-AEE4-33F8-FD1339ABA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2591627938"/>
              </p:ext>
            </p:extLst>
          </p:nvPr>
        </p:nvGraphicFramePr>
        <p:xfrm>
          <a:off x="1143000" y="1981200"/>
          <a:ext cx="9296400" cy="440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7167987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2879256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74703312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815250600"/>
                    </a:ext>
                  </a:extLst>
                </a:gridCol>
              </a:tblGrid>
              <a:tr h="36311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PRESUPUESTO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DIFERENCIA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63039"/>
                  </a:ext>
                </a:extLst>
              </a:tr>
              <a:tr h="345044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Salarios y beneficios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11,279,161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10,911,236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367,925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2067304"/>
                  </a:ext>
                </a:extLst>
              </a:tr>
              <a:tr h="363113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Impuestos de nómina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747,864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808,898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(61,034)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180604"/>
                  </a:ext>
                </a:extLst>
              </a:tr>
              <a:tr h="363113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Honorarios profesionales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1,568,925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2,148,754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(579,829)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660115"/>
                  </a:ext>
                </a:extLst>
              </a:tr>
              <a:tr h="349849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Impresión, correo, material de oficina y suscripciones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562,386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553,992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8,394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5536858"/>
                  </a:ext>
                </a:extLst>
              </a:tr>
              <a:tr h="349849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Datos, automatización y sitio web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718,367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731,757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(13,390)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629320"/>
                  </a:ext>
                </a:extLst>
              </a:tr>
              <a:tr h="363113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Seguros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88,147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85,739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2,408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7897639"/>
                  </a:ext>
                </a:extLst>
              </a:tr>
              <a:tr h="363113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Instalaciones y equipos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1,368,120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1,322,773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45,347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589424"/>
                  </a:ext>
                </a:extLst>
              </a:tr>
              <a:tr h="363113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Viajes y reuniones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2,195,212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2,404,038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(208,826)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756392"/>
                  </a:ext>
                </a:extLst>
              </a:tr>
              <a:tr h="421244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Total de gastos operativos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18,528,182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18,967,187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(439,005)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984685"/>
                  </a:ext>
                </a:extLst>
              </a:tr>
              <a:tr h="421244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Depreciación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751,325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947,623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(196,298)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2375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1102725722"/>
      </p:ext>
    </p:extLst>
  </p:cSld>
  <p:clrMapOvr>
    <a:masterClrMapping/>
  </p:clrMapOvr>
  <p:transition spd="med">
    <p:pull/>
  </p:transition>
  <p:timing/>
</p:sld>
</file>

<file path=ppt/tags/tag1.xml><?xml version="1.0" encoding="utf-8"?>
<p:tagLst xmlns:p="http://schemas.openxmlformats.org/presentationml/2006/main">
  <p:tag name="AS_NET" val="8.0.26"/>
  <p:tag name="AS_OS" val="Unix 5.15.0.1102"/>
  <p:tag name="AS_RELEASE_DATE" val="2024.06.14"/>
  <p:tag name="AS_TITLE" val="Aspose.Slides for .NET6"/>
  <p:tag name="AS_VERSION" val="24.6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GSO</Company>
  <PresentationFormat>Widescreen</PresentationFormat>
  <Paragraphs>123</Paragraphs>
  <Slides>28</Slides>
  <Notes>23</Notes>
  <TotalTime>23447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6">
      <vt:lpstr>Arial</vt:lpstr>
      <vt:lpstr>Calibri Light</vt:lpstr>
      <vt:lpstr>Calibri</vt:lpstr>
      <vt:lpstr>Arial Rounded MT Bold</vt:lpstr>
      <vt:lpstr>Arial Narrow</vt:lpstr>
      <vt:lpstr>Arial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PUNTOS DESTACADOS DE LAS FINANZAS DE AAWS Y LA JSG (OSG)</vt:lpstr>
      <vt:lpstr>PowerPoint Presentation</vt:lpstr>
      <vt:lpstr>PUNTOS DESTACADOS DE FINANZAS DEL GRAPEVINE EN 2025</vt:lpstr>
      <vt:lpstr>PowerPoint Presentation</vt:lpstr>
      <vt:lpstr>OSG – GASTOS POR CATEGORÍA EN 2025</vt:lpstr>
      <vt:lpstr>HISTORIAL DE GASTOS DE LA OSG AJUSTADO EN BASE A LA INFLACIÓN</vt:lpstr>
      <vt:lpstr>PRESUPUESTO DE LA OSG PARA 2026</vt:lpstr>
      <vt:lpstr>PRESUPUESTO DEL GRAPEVINE PARA 2026</vt:lpstr>
      <vt:lpstr>MEDIANTE NUESTRAS PROPIAS CONTRIBUCIONES </vt:lpstr>
      <vt:lpstr>PowerPoint Presentation</vt:lpstr>
      <vt:lpstr>CONTRIBUCIONES POR TIPO DE CONTRIBUIDOR2025</vt:lpstr>
      <vt:lpstr>ESTADÍSTICAS SOBRE CONTRIBUCIONES EN 2025</vt:lpstr>
      <vt:lpstr>PowerPoint Presentation</vt:lpstr>
      <vt:lpstr>OSG: GASTOS OPERATIVOS — CATEGORÍAS DE GASTOS DE LOS ESTADOS FINANCIEROSDESGLOSE PORCENTUAL</vt:lpstr>
      <vt:lpstr>OSG: HONORARIOS PROFESIONALES — 2025DESGLOSE PORCENTUAL</vt:lpstr>
      <vt:lpstr>GRAPEVINE: GASTOS OPERATIVOS — 2025CATEGORÍAS DE GASTOS DE LOS ESTADOS FINANCIEROSDESGLOSE PORCENTUAL</vt:lpstr>
      <vt:lpstr>RESERVA PRUDENTE 2025</vt:lpstr>
      <vt:lpstr>ACTIVIDAD PREVISTA DEL FONDO DE RESERVA EN 2026</vt:lpstr>
      <vt:lpstr>RETIROS DEL FONDO DE RESERVA 2025-26, POR TIPO DE USO</vt:lpstr>
      <vt:lpstr>USOS DEL FONDO DE RESERVA DE LA JSG</vt:lpstr>
      <vt:lpstr>CONVENCIÓN INTERNACIONAL</vt:lpstr>
      <vt:lpstr>INFORME SOBRE PROYECTOS DE CAPITAL DE LA OSG PARA 2025</vt:lpstr>
      <vt:lpstr>INFORME SOBRE PROYECTOS DE CAPITALDE LA OSG PARA 2025 (continuación)</vt:lpstr>
      <vt:lpstr>MUCHAS GRACIAS.</vt:lpstr>
    </vt:vector>
  </TitlesOfParts>
  <LinksUpToDate>0</LinksUpToDate>
  <SharedDoc>0</SharedDoc>
  <HyperlinksChanged>0</HyperlinksChanged>
  <Application>Aspose.Slides for .NET</Application>
  <AppVersion>24.0600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58th General Service Conference Finance  Presentation</dc:title>
  <dc:creator>regionalforumssa</dc:creator>
  <cp:lastModifiedBy>Hernan Merea</cp:lastModifiedBy>
  <cp:revision>5354</cp:revision>
  <cp:lastPrinted>2025-04-01T15:42:14.000</cp:lastPrinted>
  <dcterms:created xsi:type="dcterms:W3CDTF">2008-03-11T16:16:33Z</dcterms:created>
  <dcterms:modified xsi:type="dcterms:W3CDTF">2026-05-21T02:43:27Z</dcterms:modified>
</cp:coreProperties>
</file>