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wmf" ContentType="image/x-wmf"/>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3.5-->
<p:presentation xmlns:r="http://schemas.openxmlformats.org/officeDocument/2006/relationships" xmlns:a="http://schemas.openxmlformats.org/drawingml/2006/main" xmlns:p="http://schemas.openxmlformats.org/presentationml/2006/main" firstSlideNum="0" saveSubsetFonts="1">
  <p:sldMasterIdLst>
    <p:sldMasterId id="2147483758" r:id="rId2"/>
    <p:sldMasterId id="2147483868" r:id="rId3"/>
  </p:sldMasterIdLst>
  <p:notesMasterIdLst>
    <p:notesMasterId r:id="rId4"/>
  </p:notesMasterIdLst>
  <p:handoutMasterIdLst>
    <p:handoutMasterId r:id="rId5"/>
  </p:handoutMasterIdLst>
  <p:sldIdLst>
    <p:sldId id="256" r:id="rId6"/>
    <p:sldId id="957" r:id="rId7"/>
    <p:sldId id="920" r:id="rId8"/>
    <p:sldId id="921" r:id="rId9"/>
    <p:sldId id="923" r:id="rId10"/>
    <p:sldId id="647" r:id="rId11"/>
    <p:sldId id="922" r:id="rId12"/>
    <p:sldId id="954" r:id="rId13"/>
    <p:sldId id="953" r:id="rId14"/>
    <p:sldId id="893" r:id="rId15"/>
    <p:sldId id="894" r:id="rId16"/>
    <p:sldId id="914" r:id="rId17"/>
    <p:sldId id="324" r:id="rId18"/>
    <p:sldId id="709" r:id="rId19"/>
    <p:sldId id="844" r:id="rId20"/>
    <p:sldId id="955" r:id="rId21"/>
    <p:sldId id="940" r:id="rId22"/>
    <p:sldId id="948" r:id="rId23"/>
    <p:sldId id="952" r:id="rId24"/>
    <p:sldId id="323" r:id="rId25"/>
    <p:sldId id="400" r:id="rId26"/>
    <p:sldId id="454" r:id="rId27"/>
    <p:sldId id="937" r:id="rId28"/>
    <p:sldId id="913" r:id="rId29"/>
    <p:sldId id="544" r:id="rId30"/>
    <p:sldId id="950" r:id="rId31"/>
    <p:sldId id="927" r:id="rId32"/>
    <p:sldId id="951" r:id="rId33"/>
  </p:sldIdLst>
  <p:sldSz cx="12192000" cy="6858000"/>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29" userDrawn="1">
          <p15:clr>
            <a:srgbClr val="A4A3A4"/>
          </p15:clr>
        </p15:guide>
        <p15:guide id="3" orient="horz" pos="2929" userDrawn="1">
          <p15:clr>
            <a:srgbClr val="A4A3A4"/>
          </p15:clr>
        </p15:guide>
        <p15:guide id="4" pos="2209" userDrawn="1">
          <p15:clr>
            <a:srgbClr val="A4A3A4"/>
          </p15:clr>
        </p15:guide>
      </p15:notesGuideLst>
    </p:ext>
  </p:extLst>
</p:presentation>
</file>

<file path=ppt/commentAuthors.xml><?xml version="1.0" encoding="utf-8"?>
<p:cmAuthorLst xmlns:p="http://schemas.openxmlformats.org/presentationml/2006/main">
  <p:cmAuthor id="0" name="morris" initials="o" lastIdx="0" clrIdx="0"/>
  <p:cmAuthor id="1" name="DAVID MORRIS" initials="DM" lastIdx="0" clrIdx="1"/>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lastCol>
    <a:firstCol>
      <a:tcTxStyle b="on"/>
    </a:firstCol>
    <a:lastRow>
      <a:tcTxStyle b="on"/>
      <a:tcStyle>
        <a:tcBdr>
          <a:top>
            <a:ln w="50800" cmpd="dbl">
              <a:solidFill>
                <a:schemeClr val="accent1"/>
              </a:solidFill>
            </a:ln>
          </a:top>
        </a:tcBdr>
      </a:tcStyle>
    </a:lastRow>
    <a:firstRow>
      <a:tcTxStyle b="on">
        <a:fontRef idx="minor">
          <a:scrgbClr r="0" g="0" b="0"/>
        </a:fontRef>
        <a:schemeClr val="bg1"/>
      </a:tcTxStyle>
      <a:tcStyle>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83061" autoAdjust="0"/>
  </p:normalViewPr>
  <p:slideViewPr>
    <p:cSldViewPr>
      <p:cViewPr varScale="1">
        <p:scale>
          <a:sx n="101" d="100"/>
          <a:sy n="101" d="100"/>
        </p:scale>
        <p:origin x="1104" y="168"/>
      </p:cViewPr>
      <p:guideLst>
        <p:guide orient="horz" pos="2160"/>
        <p:guide pos="3840"/>
      </p:guideLst>
    </p:cSldViewPr>
  </p:slideViewPr>
  <p:outlineViewPr>
    <p:cViewPr>
      <p:scale>
        <a:sx n="33" d="100"/>
        <a:sy n="33" d="100"/>
      </p:scale>
      <p:origin x="0" y="-24135"/>
    </p:cViewPr>
  </p:outlineViewPr>
  <p:notesTextViewPr>
    <p:cViewPr>
      <p:scale>
        <a:sx n="100" d="100"/>
        <a:sy n="100" d="100"/>
      </p:scale>
      <p:origin x="0" y="0"/>
    </p:cViewPr>
  </p:notesTextViewPr>
  <p:sorterViewPr>
    <p:cViewPr varScale="1">
      <p:scale>
        <a:sx n="1" d="1"/>
        <a:sy n="1" d="1"/>
      </p:scale>
      <p:origin x="0" y="-312"/>
    </p:cViewPr>
  </p:sorterViewPr>
  <p:notesViewPr>
    <p:cSldViewPr>
      <p:cViewPr varScale="1">
        <p:scale>
          <a:sx n="98" d="100"/>
          <a:sy n="98" d="100"/>
        </p:scale>
        <p:origin x="3522" y="90"/>
      </p:cViewPr>
      <p:guideLst>
        <p:guide orient="horz" pos="2952"/>
        <p:guide pos="2229"/>
        <p:guide orient="horz" pos="2929"/>
        <p:guide pos="2209"/>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 Type="http://schemas.openxmlformats.org/officeDocument/2006/relationships/slideMaster" Target="slideMasters/slideMaster1.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 Type="http://schemas.openxmlformats.org/officeDocument/2006/relationships/slideMaster" Target="slideMasters/slideMaster2.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tags" Target="tags/tag1.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notesMaster" Target="notesMasters/notesMaster1.xml" /><Relationship Id="rId5" Type="http://schemas.openxmlformats.org/officeDocument/2006/relationships/handoutMaster" Target="handoutMasters/handoutMaster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s>
</file>

<file path=ppt/charts/_rels/chart1.xml.rels>&#65279;<?xml version="1.0" encoding="utf-8" standalone="yes"?><Relationships xmlns="http://schemas.openxmlformats.org/package/2006/relationships"><Relationship Id="rId1" Type="http://schemas.openxmlformats.org/officeDocument/2006/relationships/oleObject" Target="file:////aawsdp03\home\konigsteinp\Inflation%20adjusted%20operating%20expense%20history.xlsx" TargetMode="External" /><Relationship Id="rId2" Type="http://schemas.microsoft.com/office/2011/relationships/chartColorStyle" Target="colors1.xml" /><Relationship Id="rId3" Type="http://schemas.microsoft.com/office/2011/relationships/chartStyle" Target="style1.xml" /></Relationships>
</file>

<file path=ppt/charts/_rels/chart10.xml.rels>&#65279;<?xml version="1.0" encoding="utf-8" standalone="yes"?><Relationships xmlns="http://schemas.openxmlformats.org/package/2006/relationships"><Relationship Id="rId1" Type="http://schemas.openxmlformats.org/officeDocument/2006/relationships/package" Target="../embeddings/Microsoft_Excel_Worksheet9.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_rels/chart4.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_rels/chart5.xml.rels>&#65279;<?xml version="1.0" encoding="utf-8" standalone="yes"?><Relationships xmlns="http://schemas.openxmlformats.org/package/2006/relationships"><Relationship Id="rId1" Type="http://schemas.openxmlformats.org/officeDocument/2006/relationships/package" Target="../embeddings/Microsoft_Excel_Worksheet4.xlsx" /><Relationship Id="rId2" Type="http://schemas.microsoft.com/office/2011/relationships/chartColorStyle" Target="colors3.xml" /><Relationship Id="rId3" Type="http://schemas.microsoft.com/office/2011/relationships/chartStyle" Target="style3.xml" /></Relationships>
</file>

<file path=ppt/charts/_rels/chart6.xml.rels>&#65279;<?xml version="1.0" encoding="utf-8" standalone="yes"?><Relationships xmlns="http://schemas.openxmlformats.org/package/2006/relationships"><Relationship Id="rId1" Type="http://schemas.openxmlformats.org/officeDocument/2006/relationships/package" Target="../embeddings/Microsoft_Excel_Worksheet5.xlsx" /></Relationships>
</file>

<file path=ppt/charts/_rels/chart7.xml.rels>&#65279;<?xml version="1.0" encoding="utf-8" standalone="yes"?><Relationships xmlns="http://schemas.openxmlformats.org/package/2006/relationships"><Relationship Id="rId1" Type="http://schemas.openxmlformats.org/officeDocument/2006/relationships/package" Target="../embeddings/Microsoft_Excel_Worksheet6.xlsx" /><Relationship Id="rId2" Type="http://schemas.microsoft.com/office/2011/relationships/chartColorStyle" Target="colors4.xml" /><Relationship Id="rId3" Type="http://schemas.microsoft.com/office/2011/relationships/chartStyle" Target="style4.xml" /></Relationships>
</file>

<file path=ppt/charts/_rels/chart8.xml.rels>&#65279;<?xml version="1.0" encoding="utf-8" standalone="yes"?><Relationships xmlns="http://schemas.openxmlformats.org/package/2006/relationships"><Relationship Id="rId1" Type="http://schemas.openxmlformats.org/officeDocument/2006/relationships/package" Target="../embeddings/Microsoft_Excel_Worksheet7.xlsx" /></Relationships>
</file>

<file path=ppt/charts/_rels/chart9.xml.rels>&#65279;<?xml version="1.0" encoding="utf-8" standalone="yes"?><Relationships xmlns="http://schemas.openxmlformats.org/package/2006/relationships"><Relationship Id="rId1" Type="http://schemas.openxmlformats.org/officeDocument/2006/relationships/package" Target="../embeddings/Microsoft_Excel_Worksheet8.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rtl="0">
              <a:defRPr sz="1400" b="0" i="0" u="none" strike="noStrike" kern="1200" spc="0" baseline="0">
                <a:solidFill>
                  <a:schemeClr val="tx1">
                    <a:lumMod val="65000"/>
                    <a:lumOff val="35000"/>
                  </a:schemeClr>
                </a:solidFill>
                <a:latin typeface="+mn-lt"/>
                <a:ea typeface="+mn-ea"/>
                <a:cs typeface="+mn-cs"/>
              </a:defRPr>
            </a:pPr>
            <a:r>
              <a:rPr lang="es" sz="1400" b="1" i="0" u="none" strike="noStrike">
                <a:latin typeface="Arial"/>
              </a:rPr>
              <a:t>GASTOS OPERATIVOS TOTALES, AAWS + GSB</a:t>
            </a:r>
            <a:endParaRPr lang="en-US" b="1"/>
          </a:p>
        </c:rich>
      </c:tx>
      <c:overlay val="0"/>
      <c:spPr>
        <a:noFill/>
        <a:ln>
          <a:noFill/>
        </a:ln>
        <a:effectLst/>
      </c:spPr>
      <c:txPr>
        <a:bodyPr rot="0" spcFirstLastPara="1" vertOverflow="ellipsis" vert="horz" wrap="square" anchor="ctr" anchorCtr="1"/>
        <a:p>
          <a:pPr rtl="0">
            <a:defRPr sz="1400" b="0" i="0" u="none" strike="noStrike" kern="1200" spc="0" baseline="0" smtId="4294967295">
              <a:solidFill>
                <a:schemeClr val="tx1">
                  <a:lumMod val="65000"/>
                  <a:lumOff val="35000"/>
                </a:schemeClr>
              </a:solidFill>
              <a:latin typeface="+mn-lt"/>
              <a:ea typeface="+mn-ea"/>
              <a:cs typeface="+mn-cs"/>
            </a:defRPr>
          </a:pPr>
          <a:endParaRPr lang="en-US"/>
        </a:p>
      </c:txPr>
    </c:title>
    <c:autoTitleDeleted val="0"/>
    <c:plotArea>
      <c:lineChart>
        <c:grouping/>
        <c:varyColors val="0"/>
        <c:ser>
          <c:idx val="0"/>
          <c:order val="0"/>
          <c:tx>
            <c:v>Nominal</c:v>
          </c:tx>
          <c:spPr>
            <a:ln w="28575" cap="rnd">
              <a:solidFill>
                <a:schemeClr val="accent1"/>
              </a:solidFill>
              <a:round/>
            </a:ln>
            <a:effectLst/>
          </c:spPr>
          <c:marker>
            <c:symbol val="none"/>
          </c:marker>
          <c:cat>
            <c:strRef>
              <c:f>'Total Expense'!$A$19:$A$29</c:f>
              <c:strCache>
                <c:ptCount val="11"/>
                <c:pt idx="0">
                  <c:v>2014</c:v>
                </c:pt>
                <c:pt idx="1">
                  <c:v>2015</c:v>
                </c:pt>
                <c:pt idx="2">
                  <c:v>2016</c:v>
                </c:pt>
                <c:pt idx="3">
                  <c:v>2017</c:v>
                </c:pt>
                <c:pt idx="4">
                  <c:v>2018</c:v>
                </c:pt>
                <c:pt idx="5">
                  <c:v>2019</c:v>
                </c:pt>
                <c:pt idx="6">
                  <c:v>2020</c:v>
                </c:pt>
                <c:pt idx="7">
                  <c:v>2021</c:v>
                </c:pt>
                <c:pt idx="8">
                  <c:v>2022</c:v>
                </c:pt>
                <c:pt idx="9">
                  <c:v>2023</c:v>
                </c:pt>
                <c:pt idx="10">
                  <c:v>2024 BUDGET</c:v>
                </c:pt>
              </c:strCache>
            </c:strRef>
          </c:cat>
          <c:val>
            <c:numRef>
              <c:f>'Total Expense'!$B$19:$B$29</c:f>
              <c:numCache>
                <c:formatCode>#,##0_);[Red]\(#,##0\)</c:formatCode>
                <c:ptCount val="11"/>
                <c:pt idx="0">
                  <c:v>16037384</c:v>
                </c:pt>
                <c:pt idx="1">
                  <c:v>15657892</c:v>
                </c:pt>
                <c:pt idx="2">
                  <c:v>16052860</c:v>
                </c:pt>
                <c:pt idx="3">
                  <c:v>16687516</c:v>
                </c:pt>
                <c:pt idx="4">
                  <c:v>17822614</c:v>
                </c:pt>
                <c:pt idx="5">
                  <c:v>18600142</c:v>
                </c:pt>
                <c:pt idx="6">
                  <c:v>16572553</c:v>
                </c:pt>
                <c:pt idx="7">
                  <c:v>14621245</c:v>
                </c:pt>
                <c:pt idx="8">
                  <c:v>17489639</c:v>
                </c:pt>
                <c:pt idx="9">
                  <c:v>17474874</c:v>
                </c:pt>
                <c:pt idx="10">
                  <c:v>19024414</c:v>
                </c:pt>
              </c:numCache>
            </c:numRef>
          </c:val>
          <c:smooth val="0"/>
          <c:extLst>
            <c:ext xmlns:c16="http://schemas.microsoft.com/office/drawing/2014/chart" uri="{C3380CC4-5D6E-409C-BE32-E72D297353CC}">
              <c16:uniqueId val="{00000000-4F30-433D-832F-D244C9076536}"/>
            </c:ext>
          </c:extLst>
        </c:ser>
        <c:ser>
          <c:idx val="1"/>
          <c:order val="1"/>
          <c:tx>
            <c:v>Ajustado por inflación</c:v>
          </c:tx>
          <c:spPr>
            <a:ln w="28575" cap="rnd">
              <a:solidFill>
                <a:schemeClr val="accent2"/>
              </a:solidFill>
              <a:round/>
            </a:ln>
            <a:effectLst/>
          </c:spPr>
          <c:marker>
            <c:symbol val="none"/>
          </c:marker>
          <c:cat>
            <c:strRef>
              <c:f>'Total Expense'!$A$19:$A$29</c:f>
              <c:strCache>
                <c:ptCount val="11"/>
                <c:pt idx="0">
                  <c:v>2014</c:v>
                </c:pt>
                <c:pt idx="1">
                  <c:v>2015</c:v>
                </c:pt>
                <c:pt idx="2">
                  <c:v>2016</c:v>
                </c:pt>
                <c:pt idx="3">
                  <c:v>2017</c:v>
                </c:pt>
                <c:pt idx="4">
                  <c:v>2018</c:v>
                </c:pt>
                <c:pt idx="5">
                  <c:v>2019</c:v>
                </c:pt>
                <c:pt idx="6">
                  <c:v>2020</c:v>
                </c:pt>
                <c:pt idx="7">
                  <c:v>2021</c:v>
                </c:pt>
                <c:pt idx="8">
                  <c:v>2022</c:v>
                </c:pt>
                <c:pt idx="9">
                  <c:v>2023</c:v>
                </c:pt>
                <c:pt idx="10">
                  <c:v>2024 BUDGET</c:v>
                </c:pt>
              </c:strCache>
            </c:strRef>
          </c:cat>
          <c:val>
            <c:numRef>
              <c:f>'Total Expense'!$C$19:$C$29</c:f>
              <c:numCache>
                <c:formatCode>#,##0_);[Red]\(#,##0\)</c:formatCode>
                <c:ptCount val="11"/>
                <c:pt idx="0">
                  <c:v>20424435</c:v>
                </c:pt>
                <c:pt idx="1">
                  <c:v>19791218</c:v>
                </c:pt>
                <c:pt idx="2">
                  <c:v>20143497</c:v>
                </c:pt>
                <c:pt idx="3">
                  <c:v>20514284</c:v>
                </c:pt>
                <c:pt idx="4">
                  <c:v>21457133</c:v>
                </c:pt>
                <c:pt idx="5">
                  <c:v>21973492</c:v>
                </c:pt>
                <c:pt idx="6">
                  <c:v>19140785</c:v>
                </c:pt>
                <c:pt idx="7">
                  <c:v>16660172</c:v>
                </c:pt>
                <c:pt idx="8">
                  <c:v>18618490</c:v>
                </c:pt>
                <c:pt idx="9">
                  <c:v>18060653</c:v>
                </c:pt>
                <c:pt idx="10">
                  <c:v>19024414</c:v>
                </c:pt>
              </c:numCache>
            </c:numRef>
          </c:val>
          <c:smooth val="0"/>
          <c:extLst>
            <c:ext xmlns:c16="http://schemas.microsoft.com/office/drawing/2014/chart" uri="{C3380CC4-5D6E-409C-BE32-E72D297353CC}">
              <c16:uniqueId val="{00000001-4F30-433D-832F-D244C9076536}"/>
            </c:ext>
          </c:extLst>
        </c:ser>
        <c:dLbls>
          <c:showLegendKey val="0"/>
          <c:showVal val="0"/>
          <c:showCatName val="0"/>
          <c:showSerName val="0"/>
          <c:showPercent val="0"/>
          <c:showBubbleSize val="0"/>
          <c:showLeaderLines val="0"/>
        </c:dLbls>
        <c:axId val="245347024"/>
        <c:axId val="245346608"/>
      </c:lineChart>
      <c:catAx>
        <c:axId val="24534702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lang="en-US"/>
          </a:p>
        </c:txPr>
        <c:crossAx val="245346608"/>
        <c:crosses val="autoZero"/>
        <c:auto val="0"/>
        <c:lblAlgn val="ctr"/>
        <c:lblOffset/>
        <c:noMultiLvlLbl val="0"/>
      </c:catAx>
      <c:valAx>
        <c:axId val="245346608"/>
        <c:scaling>
          <c:orientation/>
          <c:min val="10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lang="en-US"/>
          </a:p>
        </c:txPr>
        <c:crossAx val="245347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p>
      <a:pPr>
        <a:defRPr/>
      </a:pPr>
      <a:endParaRPr lang="en-US"/>
    </a:p>
  </c:txPr>
  <c:externalData r:id="rId1">
    <c:autoUpdate val="0"/>
  </c:externalData>
</c:chartSpace>
</file>

<file path=ppt/charts/chart10.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5480558872223"/>
          <c:y val="0.06510043889284134"/>
          <c:w val="0.899645209312439"/>
          <c:h val="0.8030624389648438"/>
        </c:manualLayout>
      </c:layout>
      <c:barChart>
        <c:barDir val="bar"/>
        <c:grouping val="stacked"/>
        <c:varyColors val="0"/>
        <c:ser>
          <c:idx val="0"/>
          <c:order val="0"/>
          <c:tx>
            <c:strRef>
              <c:f>Sheet1!$B$1</c:f>
              <c:strCache>
                <c:ptCount val="1"/>
                <c:pt idx="0">
                  <c:v>Costo de los bienes vendidos</c:v>
                </c:pt>
              </c:strCache>
            </c:strRef>
          </c:tx>
          <c:spPr>
            <a:solidFill>
              <a:schemeClr val="accent1"/>
            </a:solidFill>
            <a:ln>
              <a:noFill/>
            </a:ln>
            <a:effectLst/>
          </c:spPr>
          <c:invertIfNegative val="0"/>
          <c:dLbls>
            <c:dLbl>
              <c:idx val="0"/>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4"/>
              <c:layout>
                <c:manualLayout>
                  <c:x val="-0.009661835618317127"/>
                  <c:y val="0.0058372849598526955"/>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0A-41AD-8F60-0D8DC8738839}"/>
                </c:ext>
              </c:extLst>
            </c:dLbl>
            <c:dLbl>
              <c:idx val="5"/>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6"/>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2018</c:v>
                </c:pt>
                <c:pt idx="1">
                  <c:v>2019</c:v>
                </c:pt>
                <c:pt idx="2">
                  <c:v>2020</c:v>
                </c:pt>
                <c:pt idx="3">
                  <c:v>2021</c:v>
                </c:pt>
                <c:pt idx="4">
                  <c:v>2022</c:v>
                </c:pt>
                <c:pt idx="5">
                  <c:v>2023</c:v>
                </c:pt>
                <c:pt idx="6">
                  <c:v>Presupuesto de 2024</c:v>
                </c:pt>
              </c:strCache>
            </c:strRef>
          </c:cat>
          <c:val>
            <c:numRef>
              <c:f>Sheet1!$B$2:$B$9</c:f>
              <c:numCache>
                <c:formatCode>#,##0</c:formatCode>
                <c:ptCount val="8"/>
                <c:pt idx="0">
                  <c:v>4783339</c:v>
                </c:pt>
                <c:pt idx="1">
                  <c:v>5046739</c:v>
                </c:pt>
                <c:pt idx="2">
                  <c:v>2516013</c:v>
                </c:pt>
                <c:pt idx="3">
                  <c:v>5417757</c:v>
                </c:pt>
                <c:pt idx="4">
                  <c:v>7105328</c:v>
                </c:pt>
                <c:pt idx="5">
                  <c:v>7726991</c:v>
                </c:pt>
                <c:pt idx="6">
                  <c:v>8408672</c:v>
                </c:pt>
              </c:numCache>
            </c:numRef>
          </c:val>
          <c:extLst>
            <c:ext xmlns:c16="http://schemas.microsoft.com/office/drawing/2014/chart" uri="{C3380CC4-5D6E-409C-BE32-E72D297353CC}">
              <c16:uniqueId val="{00000000-6DDF-454B-A1C9-1E2A47CFD920}"/>
            </c:ext>
          </c:extLst>
        </c:ser>
        <c:ser>
          <c:idx val="1"/>
          <c:order val="1"/>
          <c:tx>
            <c:strRef>
              <c:f>Sheet1!$C$1</c:f>
              <c:strCache>
                <c:ptCount val="1"/>
                <c:pt idx="0">
                  <c:v>Margen bruto</c:v>
                </c:pt>
              </c:strCache>
            </c:strRef>
          </c:tx>
          <c:spPr>
            <a:solidFill>
              <a:schemeClr val="accent2"/>
            </a:solidFill>
            <a:ln>
              <a:noFill/>
            </a:ln>
            <a:effectLst/>
          </c:spPr>
          <c:invertIfNegative val="0"/>
          <c:dLbls>
            <c:dLbl>
              <c:idx val="0"/>
              <c:layout>
                <c:manualLayout>
                  <c:x val="0.009661835618317127"/>
                  <c:y val="-0.0029186424799263477"/>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0A-41AD-8F60-0D8DC8738839}"/>
                </c:ext>
              </c:extLst>
            </c:dLbl>
            <c:dLbl>
              <c:idx val="1"/>
              <c:layout>
                <c:manualLayout>
                  <c:x val="0.010869565419852734"/>
                  <c:y val="0.0058372849598526955"/>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0A-41AD-8F60-0D8DC8738839}"/>
                </c:ext>
              </c:extLst>
            </c:dLbl>
            <c:dLbl>
              <c:idx val="2"/>
              <c:layout>
                <c:manualLayout>
                  <c:x val="0.014492753893136978"/>
                  <c:y val="0.0029186424799263477"/>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0A-41AD-8F60-0D8DC8738839}"/>
                </c:ext>
              </c:extLst>
            </c:dLbl>
            <c:dLbl>
              <c:idx val="3"/>
              <c:layout>
                <c:manualLayout>
                  <c:x val="0.009661835618317127"/>
                  <c:y val="-0.0029186424799263477"/>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0A-41AD-8F60-0D8DC8738839}"/>
                </c:ext>
              </c:extLst>
            </c:dLbl>
            <c:dLbl>
              <c:idx val="4"/>
              <c:layout>
                <c:manualLayout>
                  <c:x val="0.006038647145032883"/>
                  <c:y val="-0.0029186424799263477"/>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CB-481C-9A94-F9ABFA2F3780}"/>
                </c:ext>
              </c:extLst>
            </c:dLbl>
            <c:dLbl>
              <c:idx val="5"/>
              <c:layout>
                <c:manualLayout>
                  <c:x val="0.014492753893136978"/>
                  <c:y val="0.0029186424799263477"/>
                </c:manualLayout>
              </c:layout>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0A-41AD-8F60-0D8DC8738839}"/>
                </c:ext>
              </c:extLst>
            </c:dLbl>
            <c:dLbl>
              <c:idx val="6"/>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2018</c:v>
                </c:pt>
                <c:pt idx="1">
                  <c:v>2019</c:v>
                </c:pt>
                <c:pt idx="2">
                  <c:v>2020</c:v>
                </c:pt>
                <c:pt idx="3">
                  <c:v>2021</c:v>
                </c:pt>
                <c:pt idx="4">
                  <c:v>2022</c:v>
                </c:pt>
                <c:pt idx="5">
                  <c:v>2023</c:v>
                </c:pt>
                <c:pt idx="6">
                  <c:v>Presupuesto de 2024</c:v>
                </c:pt>
              </c:strCache>
            </c:strRef>
          </c:cat>
          <c:val>
            <c:numRef>
              <c:f>Sheet1!$C$2:$C$9</c:f>
              <c:numCache>
                <c:formatCode>#,##0</c:formatCode>
                <c:ptCount val="8"/>
                <c:pt idx="0">
                  <c:v>9452615</c:v>
                </c:pt>
                <c:pt idx="1">
                  <c:v>9358751</c:v>
                </c:pt>
                <c:pt idx="2">
                  <c:v>6582266</c:v>
                </c:pt>
                <c:pt idx="3">
                  <c:v>6294436</c:v>
                </c:pt>
                <c:pt idx="4">
                  <c:v>4894113</c:v>
                </c:pt>
                <c:pt idx="5">
                  <c:v>6763226</c:v>
                </c:pt>
                <c:pt idx="6">
                  <c:v>8492759</c:v>
                </c:pt>
              </c:numCache>
            </c:numRef>
          </c:val>
          <c:extLst>
            <c:ext xmlns:c16="http://schemas.microsoft.com/office/drawing/2014/chart" uri="{C3380CC4-5D6E-409C-BE32-E72D297353CC}">
              <c16:uniqueId val="{00000001-6DDF-454B-A1C9-1E2A47CFD920}"/>
            </c:ext>
          </c:extLst>
        </c:ser>
        <c:ser>
          <c:idx val="2"/>
          <c:order val="2"/>
          <c:tx>
            <c:strRef>
              <c:f>Sheet1!$D$1</c:f>
              <c:strCache>
                <c:ptCount val="1"/>
                <c:pt idx="0">
                  <c:v>Contribuciones</c:v>
                </c:pt>
              </c:strCache>
            </c:strRef>
          </c:tx>
          <c:spPr>
            <a:solidFill>
              <a:schemeClr val="accent3"/>
            </a:solidFill>
            <a:ln>
              <a:noFill/>
            </a:ln>
            <a:effectLst/>
          </c:spPr>
          <c:invertIfNegative val="0"/>
          <c:dLbls>
            <c:dLbl>
              <c:idx val="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4"/>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5"/>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6"/>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Sheet1!$A$2:$A$8</c:f>
              <c:strCache>
                <c:ptCount val="7"/>
                <c:pt idx="0">
                  <c:v>2018</c:v>
                </c:pt>
                <c:pt idx="1">
                  <c:v>2019</c:v>
                </c:pt>
                <c:pt idx="2">
                  <c:v>2020</c:v>
                </c:pt>
                <c:pt idx="3">
                  <c:v>2021</c:v>
                </c:pt>
                <c:pt idx="4">
                  <c:v>2022</c:v>
                </c:pt>
                <c:pt idx="5">
                  <c:v>2023</c:v>
                </c:pt>
                <c:pt idx="6">
                  <c:v>Presupuesto de 2024</c:v>
                </c:pt>
              </c:strCache>
            </c:strRef>
          </c:cat>
          <c:val>
            <c:numRef>
              <c:f>Sheet1!$D$2:$D$9</c:f>
              <c:numCache>
                <c:formatCode>#,##0</c:formatCode>
                <c:ptCount val="8"/>
                <c:pt idx="0">
                  <c:v>8385009</c:v>
                </c:pt>
                <c:pt idx="1">
                  <c:v>8863480</c:v>
                </c:pt>
                <c:pt idx="2">
                  <c:v>10256687</c:v>
                </c:pt>
                <c:pt idx="3">
                  <c:v>10775870</c:v>
                </c:pt>
                <c:pt idx="4">
                  <c:v>10548525</c:v>
                </c:pt>
                <c:pt idx="5">
                  <c:v>10841419</c:v>
                </c:pt>
                <c:pt idx="6">
                  <c:v>10500000</c:v>
                </c:pt>
              </c:numCache>
            </c:numRef>
          </c:val>
          <c:extLst>
            <c:ext xmlns:c16="http://schemas.microsoft.com/office/drawing/2014/chart" uri="{C3380CC4-5D6E-409C-BE32-E72D297353CC}">
              <c16:uniqueId val="{00000000-9F37-4FAF-8C5E-CBE2B7580F38}"/>
            </c:ext>
          </c:extLst>
        </c:ser>
        <c:dLbls>
          <c:showLegendKey val="0"/>
          <c:showVal val="0"/>
          <c:showCatName val="0"/>
          <c:showSerName val="0"/>
          <c:showPercent val="0"/>
          <c:showBubbleSize val="0"/>
          <c:showLeaderLines val="0"/>
        </c:dLbls>
        <c:gapWidth val="219"/>
        <c:overlap val="100"/>
        <c:axId val="673207272"/>
        <c:axId val="673206880"/>
      </c:barChart>
      <c:catAx>
        <c:axId val="673207272"/>
        <c:scaling>
          <c:orientation/>
        </c:scaling>
        <c:delete val="0"/>
        <c:axPos val="l"/>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206880"/>
        <c:crosses val="autoZero"/>
        <c:auto val="0"/>
        <c:lblAlgn val="ctr"/>
        <c:lblOffset/>
        <c:noMultiLvlLbl val="0"/>
      </c:catAx>
      <c:valAx>
        <c:axId val="673206880"/>
        <c:scaling>
          <c:orientation/>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207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barChart>
        <c:barDir val="col"/>
        <c:grouping val="clustered"/>
        <c:varyColors val="0"/>
        <c:ser>
          <c:idx val="0"/>
          <c:order val="0"/>
          <c:spPr>
            <a:solidFill>
              <a:srgbClr val="00B0F0"/>
            </a:solidFill>
            <a:ln>
              <a:noFill/>
            </a:ln>
            <a:effectLst/>
          </c:spPr>
          <c:invertIfNegative val="0"/>
          <c:dPt>
            <c:idx val="14"/>
            <c:invertIfNegative val="0"/>
            <c:spPr>
              <a:solidFill>
                <a:srgbClr val="00B0F0"/>
              </a:solidFill>
              <a:ln>
                <a:noFill/>
              </a:ln>
              <a:effectLst/>
            </c:spPr>
            <c:extLst>
              <c:ext xmlns:c16="http://schemas.microsoft.com/office/drawing/2014/chart" uri="{C3380CC4-5D6E-409C-BE32-E72D297353CC}">
                <c16:uniqueId val="{00000001-51A4-426E-B220-79B6733A184F}"/>
              </c:ext>
            </c:extLst>
          </c:dPt>
          <c:dLbls>
            <c:dLbl>
              <c:idx val="0"/>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2"/>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3"/>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4"/>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5"/>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6"/>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7"/>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8"/>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9"/>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0"/>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spPr>
              <a:noFill/>
              <a:ln>
                <a:noFill/>
              </a:ln>
              <a:effectLst/>
            </c:spPr>
            <c:txPr>
              <a:bodyPr rot="0" spcFirstLastPara="1" vertOverflow="ellipsis" vert="horz" wrap="square" lIns="38100" tIns="19050" rIns="38100" bIns="19050" anchor="ctr" anchorCtr="1">
                <a:spAutoFit/>
              </a:bodyPr>
              <a:p>
                <a:pPr>
                  <a:defRPr sz="1100" b="1"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Sheet2!$T$7:$T$16</c:f>
              <c:strCache>
                <c:ptCount val="10"/>
                <c:pt idx="0">
                  <c:v>2015</c:v>
                </c:pt>
                <c:pt idx="1">
                  <c:v>2016</c:v>
                </c:pt>
                <c:pt idx="2">
                  <c:v>2017</c:v>
                </c:pt>
                <c:pt idx="3">
                  <c:v>2018</c:v>
                </c:pt>
                <c:pt idx="4">
                  <c:v>2019</c:v>
                </c:pt>
                <c:pt idx="5">
                  <c:v>2020</c:v>
                </c:pt>
                <c:pt idx="6">
                  <c:v>2021</c:v>
                </c:pt>
                <c:pt idx="7">
                  <c:v>2022</c:v>
                </c:pt>
                <c:pt idx="8">
                  <c:v>2023</c:v>
                </c:pt>
                <c:pt idx="9">
                  <c:v>Presupuesto de 2024</c:v>
                </c:pt>
              </c:strCache>
            </c:strRef>
          </c:cat>
          <c:val>
            <c:numRef>
              <c:f>Sheet2!$U$7:$U$16</c:f>
              <c:numCache>
                <c:formatCode>#,##0</c:formatCode>
                <c:ptCount val="10"/>
                <c:pt idx="0">
                  <c:v>7154146</c:v>
                </c:pt>
                <c:pt idx="1">
                  <c:v>7934869</c:v>
                </c:pt>
                <c:pt idx="2">
                  <c:v>8049452</c:v>
                </c:pt>
                <c:pt idx="3">
                  <c:v>8385009</c:v>
                </c:pt>
                <c:pt idx="4">
                  <c:v>8863480</c:v>
                </c:pt>
                <c:pt idx="5">
                  <c:v>10256687</c:v>
                </c:pt>
                <c:pt idx="6">
                  <c:v>10775871</c:v>
                </c:pt>
                <c:pt idx="7">
                  <c:v>10548525</c:v>
                </c:pt>
                <c:pt idx="8">
                  <c:v>10841419</c:v>
                </c:pt>
                <c:pt idx="9">
                  <c:v>10500000</c:v>
                </c:pt>
              </c:numCache>
            </c:numRef>
          </c:val>
          <c:extLst>
            <c:ext xmlns:c16="http://schemas.microsoft.com/office/drawing/2014/chart" uri="{C3380CC4-5D6E-409C-BE32-E72D297353CC}">
              <c16:uniqueId val="{00000002-51A4-426E-B220-79B6733A184F}"/>
            </c:ext>
          </c:extLst>
        </c:ser>
        <c:dLbls>
          <c:showLegendKey val="0"/>
          <c:showVal val="0"/>
          <c:showCatName val="0"/>
          <c:showSerName val="0"/>
          <c:showPercent val="0"/>
          <c:showBubbleSize val="0"/>
          <c:showLeaderLines val="0"/>
        </c:dLbls>
        <c:gapWidth val="109"/>
        <c:overlap val="-39"/>
        <c:axId val="673167288"/>
        <c:axId val="673167680"/>
      </c:barChart>
      <c:catAx>
        <c:axId val="673167288"/>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0" b="1" i="0" u="none" strike="noStrike" kern="1200" baseline="0" smtId="4294967295">
                <a:solidFill>
                  <a:schemeClr val="tx1">
                    <a:lumMod val="65000"/>
                    <a:lumOff val="35000"/>
                  </a:schemeClr>
                </a:solidFill>
                <a:latin typeface="+mn-lt"/>
                <a:ea typeface="+mn-ea"/>
                <a:cs typeface="+mn-cs"/>
              </a:defRPr>
            </a:pPr>
            <a:endParaRPr lang="en-US"/>
          </a:p>
        </c:txPr>
        <c:crossAx val="673167680"/>
        <c:crosses val="autoZero"/>
        <c:auto val="0"/>
        <c:lblAlgn val="ctr"/>
        <c:lblOffset/>
        <c:noMultiLvlLbl val="0"/>
      </c:catAx>
      <c:valAx>
        <c:axId val="673167680"/>
        <c:scaling>
          <c:orientatio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900" b="0" i="0" u="none" strike="noStrike" kern="1200" baseline="0" smtId="4294967295">
                <a:solidFill>
                  <a:schemeClr val="tx1">
                    <a:lumMod val="65000"/>
                    <a:lumOff val="35000"/>
                  </a:schemeClr>
                </a:solidFill>
                <a:latin typeface="+mn-lt"/>
                <a:ea typeface="+mn-ea"/>
                <a:cs typeface="+mn-cs"/>
              </a:defRPr>
            </a:pPr>
            <a:endParaRPr lang="en-US"/>
          </a:p>
        </c:txPr>
        <c:crossAx val="673167288"/>
        <c:crosses val="autoZero"/>
        <c:crossBetween val="between"/>
      </c:valAx>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706977963447571"/>
          <c:y val="0.03591401129961014"/>
          <c:w val="0.899645209312439"/>
          <c:h val="0.8030624389648438"/>
        </c:manualLayout>
      </c:layout>
      <c:barChart>
        <c:barDir val="col"/>
        <c:grouping val="stacked"/>
        <c:varyColors val="0"/>
        <c:ser>
          <c:idx val="0"/>
          <c:order val="0"/>
          <c:tx>
            <c:strRef>
              <c:f>Sheet1!$B$1</c:f>
              <c:strCache>
                <c:ptCount val="1"/>
                <c:pt idx="0">
                  <c:v>Correo</c:v>
                </c:pt>
              </c:strCache>
            </c:strRef>
          </c:tx>
          <c:spPr>
            <a:solidFill>
              <a:schemeClr val="accent1"/>
            </a:solidFill>
            <a:ln>
              <a:noFill/>
            </a:ln>
            <a:effectLst/>
          </c:spPr>
          <c:invertIfNegative val="0"/>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6554861</c:v>
                </c:pt>
                <c:pt idx="1">
                  <c:v>6719872</c:v>
                </c:pt>
                <c:pt idx="2">
                  <c:v>7368985</c:v>
                </c:pt>
                <c:pt idx="3">
                  <c:v>7607014</c:v>
                </c:pt>
                <c:pt idx="4">
                  <c:v>7504698</c:v>
                </c:pt>
                <c:pt idx="5">
                  <c:v>7862397</c:v>
                </c:pt>
                <c:pt idx="6">
                  <c:v>8128261</c:v>
                </c:pt>
                <c:pt idx="7">
                  <c:v>8281205</c:v>
                </c:pt>
                <c:pt idx="8">
                  <c:v>8111446</c:v>
                </c:pt>
                <c:pt idx="9">
                  <c:v>8034839.95</c:v>
                </c:pt>
              </c:numCache>
            </c:numRef>
          </c:val>
          <c:extLst>
            <c:ext xmlns:c16="http://schemas.microsoft.com/office/drawing/2014/chart" uri="{C3380CC4-5D6E-409C-BE32-E72D297353CC}">
              <c16:uniqueId val="{00000000-E0C4-49C6-969A-D52CFAE982D4}"/>
            </c:ext>
          </c:extLst>
        </c:ser>
        <c:ser>
          <c:idx val="1"/>
          <c:order val="1"/>
          <c:tx>
            <c:strRef>
              <c:f>Sheet1!$C$1</c:f>
              <c:strCache>
                <c:ptCount val="1"/>
                <c:pt idx="0">
                  <c:v>En línea</c:v>
                </c:pt>
              </c:strCache>
            </c:strRef>
          </c:tx>
          <c:spPr>
            <a:solidFill>
              <a:schemeClr val="accent2"/>
            </a:solidFill>
            <a:ln>
              <a:noFill/>
            </a:ln>
            <a:effectLst/>
          </c:spPr>
          <c:invertIfNegative val="0"/>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Sheet1!$C$2:$C$11</c:f>
              <c:numCache>
                <c:formatCode>General</c:formatCode>
                <c:ptCount val="10"/>
                <c:pt idx="0">
                  <c:v>343207</c:v>
                </c:pt>
                <c:pt idx="1">
                  <c:v>434274</c:v>
                </c:pt>
                <c:pt idx="2">
                  <c:v>565884</c:v>
                </c:pt>
                <c:pt idx="3">
                  <c:v>802438</c:v>
                </c:pt>
                <c:pt idx="4">
                  <c:v>880311</c:v>
                </c:pt>
                <c:pt idx="5">
                  <c:v>1001083</c:v>
                </c:pt>
                <c:pt idx="6">
                  <c:v>2128426</c:v>
                </c:pt>
                <c:pt idx="7">
                  <c:v>2494665</c:v>
                </c:pt>
                <c:pt idx="8">
                  <c:v>2437079</c:v>
                </c:pt>
                <c:pt idx="9">
                  <c:v>2806579.11</c:v>
                </c:pt>
              </c:numCache>
            </c:numRef>
          </c:val>
          <c:extLst>
            <c:ext xmlns:c16="http://schemas.microsoft.com/office/drawing/2014/chart" uri="{C3380CC4-5D6E-409C-BE32-E72D297353CC}">
              <c16:uniqueId val="{00000001-E0C4-49C6-969A-D52CFAE982D4}"/>
            </c:ext>
          </c:extLst>
        </c:ser>
        <c:dLbls>
          <c:showLegendKey val="0"/>
          <c:showVal val="0"/>
          <c:showCatName val="0"/>
          <c:showSerName val="0"/>
          <c:showPercent val="0"/>
          <c:showBubbleSize val="0"/>
          <c:showLeaderLines val="0"/>
        </c:dLbls>
        <c:gapWidth/>
        <c:overlap val="100"/>
        <c:axId val="673174344"/>
        <c:axId val="673175128"/>
      </c:barChart>
      <c:catAx>
        <c:axId val="6731743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175128"/>
        <c:crosses val="autoZero"/>
        <c:auto val="0"/>
        <c:lblAlgn val="ctr"/>
        <c:lblOffset/>
        <c:tickLblSkip val="1"/>
        <c:noMultiLvlLbl val="0"/>
      </c:catAx>
      <c:valAx>
        <c:axId val="673175128"/>
        <c:scaling>
          <c:orientation/>
          <c:max val="105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673174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Columna 1</c:v>
                </c:pt>
              </c:strCache>
            </c:strRef>
          </c:tx>
          <c:dPt>
            <c:idx val="0"/>
            <c:invertIfNegative val="1"/>
            <c:spPr>
              <a:solidFill>
                <a:schemeClr val="accent1"/>
              </a:solidFill>
              <a:ln w="19050">
                <a:solidFill>
                  <a:schemeClr val="lt1"/>
                </a:solidFill>
              </a:ln>
            </c:spPr>
            <c:extLst>
              <c:ext xmlns:c16="http://schemas.microsoft.com/office/drawing/2014/chart" uri="{C3380CC4-5D6E-409C-BE32-E72D297353CC}">
                <c16:uniqueId val="{00000001-E3C3-4A0C-9F33-E7CC089D8EA9}"/>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03-E3C3-4A0C-9F33-E7CC089D8EA9}"/>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01-48E9-486B-8424-4ACE4839549C}"/>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07-E3C3-4A0C-9F33-E7CC089D8EA9}"/>
              </c:ext>
            </c:extLst>
          </c:dPt>
          <c:dPt>
            <c:idx val="4"/>
            <c:invertIfNegative val="1"/>
            <c:spPr>
              <a:solidFill>
                <a:schemeClr val="accent5"/>
              </a:solidFill>
              <a:ln w="19050">
                <a:solidFill>
                  <a:schemeClr val="lt1"/>
                </a:solidFill>
              </a:ln>
            </c:spPr>
            <c:extLst>
              <c:ext xmlns:c16="http://schemas.microsoft.com/office/drawing/2014/chart" uri="{C3380CC4-5D6E-409C-BE32-E72D297353CC}">
                <c16:uniqueId val="{00000009-E3C3-4A0C-9F33-E7CC089D8EA9}"/>
              </c:ext>
            </c:extLst>
          </c:dPt>
          <c:dLbls>
            <c:dLbl>
              <c:idx val="0"/>
              <c:numFmt formatCode="0.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eparator>; </c:separator>
              <c:extLst/>
            </c:dLbl>
            <c:dLbl>
              <c:idx val="1"/>
              <c:numFmt formatCode="0.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eparator>; </c:separator>
              <c:extLst/>
            </c:dLbl>
            <c:dLbl>
              <c:idx val="2"/>
              <c:layout>
                <c:manualLayout>
                  <c:x val="-0.004830917809158564"/>
                  <c:y val="-0.02043049782514572"/>
                </c:manualLayout>
              </c:layout>
              <c:numFmt formatCode="0.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48E9-486B-8424-4ACE4839549C}"/>
                </c:ext>
              </c:extLst>
            </c:dLbl>
            <c:dLbl>
              <c:idx val="3"/>
              <c:layout>
                <c:manualLayout>
                  <c:x val="0.0036231884732842445"/>
                  <c:y val="-0.03502371162176132"/>
                </c:manualLayout>
              </c:layout>
              <c:numFmt formatCode="0.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E3C3-4A0C-9F33-E7CC089D8EA9}"/>
                </c:ext>
              </c:extLst>
            </c:dLbl>
            <c:dLbl>
              <c:idx val="4"/>
              <c:numFmt formatCode="0.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eparator>; </c:separator>
              <c:extLst/>
            </c:dLbl>
            <c:numFmt formatCode="0.0%" sourceLinked="0"/>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dLbls>
          <c:cat>
            <c:strRef>
              <c:f>Sheet1!$A$2:$A$6</c:f>
              <c:strCache>
                <c:ptCount val="5"/>
                <c:pt idx="0">
                  <c:v>Grupos</c:v>
                </c:pt>
                <c:pt idx="1">
                  <c:v>Áreas y distritos</c:v>
                </c:pt>
                <c:pt idx="2">
                  <c:v>Intergrupos y oficinas centrales</c:v>
                </c:pt>
                <c:pt idx="3">
                  <c:v>Otras organizaciones</c:v>
                </c:pt>
                <c:pt idx="4">
                  <c:v>Individuos</c:v>
                </c:pt>
              </c:strCache>
            </c:strRef>
          </c:cat>
          <c:val>
            <c:numRef>
              <c:f>Sheet1!$B$2:$B$6</c:f>
              <c:numCache>
                <c:formatCode>"$"#,##0</c:formatCode>
                <c:ptCount val="5"/>
                <c:pt idx="0">
                  <c:v>5950279</c:v>
                </c:pt>
                <c:pt idx="1">
                  <c:v>594429</c:v>
                </c:pt>
                <c:pt idx="2">
                  <c:v>260604</c:v>
                </c:pt>
                <c:pt idx="3">
                  <c:v>496004</c:v>
                </c:pt>
                <c:pt idx="4">
                  <c:v>3540104</c:v>
                </c:pt>
              </c:numCache>
            </c:numRef>
          </c:val>
          <c:extLst>
            <c:ext xmlns:c16="http://schemas.microsoft.com/office/drawing/2014/chart" uri="{C3380CC4-5D6E-409C-BE32-E72D297353CC}">
              <c16:uniqueId val="{00000000-48E9-486B-8424-4ACE4839549C}"/>
            </c:ext>
          </c:extLst>
        </c:ser>
        <c:dLbls>
          <c:showLegendKey val="0"/>
          <c:showVal val="0"/>
          <c:showCatName val="0"/>
          <c:showSerName val="0"/>
          <c:showPercent val="0"/>
          <c:showBubbleSize val="0"/>
          <c:showLeaderLines val="0"/>
        </c:dLbls>
        <c:firstSliceAng/>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5.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705786496400833"/>
          <c:y val="0.0333201102912426"/>
          <c:w val="0.9298468828201294"/>
          <c:h val="0.7398160099983215"/>
        </c:manualLayout>
      </c:layout>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6.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705786496400833"/>
          <c:y val="0.0333201102912426"/>
          <c:w val="0.9298468828201294"/>
          <c:h val="0.7398160099983215"/>
        </c:manualLayout>
      </c:layout>
      <c:barChart>
        <c:barDir val="col"/>
        <c:grouping val="clustered"/>
        <c:varyColors val="0"/>
        <c:ser>
          <c:idx val="0"/>
          <c:order val="0"/>
          <c:tx>
            <c:strRef>
              <c:f>Sheet1!$B$1</c:f>
              <c:strCache>
                <c:ptCount val="1"/>
                <c:pt idx="0">
                  <c:v>Número de contribuciones</c:v>
                </c:pt>
              </c:strCache>
            </c:strRef>
          </c:tx>
          <c:spPr>
            <a:solidFill>
              <a:schemeClr val="accent1"/>
            </a:solidFill>
            <a:ln>
              <a:noFill/>
            </a:ln>
            <a:effectLst/>
          </c:spPr>
          <c:invertIfNegative val="0"/>
          <c:dLbls>
            <c:dLbl>
              <c:idx val="0"/>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2"/>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3"/>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4"/>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5"/>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6"/>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7"/>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8"/>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9"/>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0"/>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1"/>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2"/>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numFmt formatCode="#,##0" sourceLinked="0"/>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Sheet1!$A$2:$A$14</c:f>
              <c:strCache>
                <c:ptCount val="13"/>
                <c:pt idx="0">
                  <c:v>$0 - $50</c:v>
                </c:pt>
                <c:pt idx="1">
                  <c:v>$50 - $100</c:v>
                </c:pt>
                <c:pt idx="2">
                  <c:v>$100 - $150</c:v>
                </c:pt>
                <c:pt idx="3">
                  <c:v>$150 - $200</c:v>
                </c:pt>
                <c:pt idx="4">
                  <c:v>$200 - $300</c:v>
                </c:pt>
                <c:pt idx="5">
                  <c:v>$300 - $400</c:v>
                </c:pt>
                <c:pt idx="6">
                  <c:v>$400 -$500</c:v>
                </c:pt>
                <c:pt idx="7">
                  <c:v>$500 - $600</c:v>
                </c:pt>
                <c:pt idx="8">
                  <c:v>$600 - $700</c:v>
                </c:pt>
                <c:pt idx="9">
                  <c:v>$700 - $800</c:v>
                </c:pt>
                <c:pt idx="10">
                  <c:v>$800 - $900</c:v>
                </c:pt>
                <c:pt idx="11">
                  <c:v>$900 - $1,000</c:v>
                </c:pt>
                <c:pt idx="12">
                  <c:v>1,000 +</c:v>
                </c:pt>
              </c:strCache>
            </c:strRef>
          </c:cat>
          <c:val>
            <c:numRef>
              <c:f>Sheet1!$B$2:$B$14</c:f>
              <c:numCache>
                <c:formatCode>#,##0</c:formatCode>
                <c:ptCount val="13"/>
                <c:pt idx="0" formatCode="General">
                  <c:v>12608</c:v>
                </c:pt>
                <c:pt idx="1">
                  <c:v>13862</c:v>
                </c:pt>
                <c:pt idx="2">
                  <c:v>5175</c:v>
                </c:pt>
                <c:pt idx="3">
                  <c:v>3409</c:v>
                </c:pt>
                <c:pt idx="4">
                  <c:v>3500</c:v>
                </c:pt>
                <c:pt idx="5">
                  <c:v>1427</c:v>
                </c:pt>
                <c:pt idx="6">
                  <c:v>973</c:v>
                </c:pt>
                <c:pt idx="7">
                  <c:v>466</c:v>
                </c:pt>
                <c:pt idx="8">
                  <c:v>223</c:v>
                </c:pt>
                <c:pt idx="9">
                  <c:v>241</c:v>
                </c:pt>
                <c:pt idx="10">
                  <c:v>134</c:v>
                </c:pt>
                <c:pt idx="11">
                  <c:v>121</c:v>
                </c:pt>
                <c:pt idx="12">
                  <c:v>337</c:v>
                </c:pt>
              </c:numCache>
            </c:numRef>
          </c:val>
          <c:extLst>
            <c:ext xmlns:c16="http://schemas.microsoft.com/office/drawing/2014/chart" uri="{C3380CC4-5D6E-409C-BE32-E72D297353CC}">
              <c16:uniqueId val="{00000000-2106-473D-B2FC-33B23E52E820}"/>
            </c:ext>
          </c:extLst>
        </c:ser>
        <c:dLbls>
          <c:showLegendKey val="0"/>
          <c:showVal val="0"/>
          <c:showCatName val="0"/>
          <c:showSerName val="0"/>
          <c:showPercent val="0"/>
          <c:showBubbleSize val="0"/>
          <c:showLeaderLines val="0"/>
        </c:dLbls>
        <c:gapWidth val="219"/>
        <c:overlap val="-27"/>
        <c:axId val="589396144"/>
        <c:axId val="589386576"/>
      </c:barChart>
      <c:catAx>
        <c:axId val="5893961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5400000" spcFirstLastPara="1" vertOverflow="ellipsis" wrap="square" anchor="ctr" anchorCtr="1"/>
          <a:p>
            <a:pPr>
              <a:defRPr sz="1197" b="0" i="0" u="none" strike="noStrike" kern="1200" baseline="0" smtId="4294967295">
                <a:ln>
                  <a:noFill/>
                </a:ln>
                <a:solidFill>
                  <a:schemeClr val="tx1">
                    <a:lumMod val="65000"/>
                    <a:lumOff val="35000"/>
                  </a:schemeClr>
                </a:solidFill>
                <a:latin typeface="+mn-lt"/>
                <a:ea typeface="+mn-ea"/>
                <a:cs typeface="+mn-cs"/>
              </a:defRPr>
            </a:pPr>
            <a:endParaRPr lang="en-US"/>
          </a:p>
        </c:txPr>
        <c:crossAx val="589386576"/>
        <c:crosses val="autoZero"/>
        <c:auto val="0"/>
        <c:lblAlgn val="ctr"/>
        <c:lblOffset/>
        <c:noMultiLvlLbl val="0"/>
      </c:catAx>
      <c:valAx>
        <c:axId val="58938657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5893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7.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705786496400833"/>
          <c:y val="0.0333201102912426"/>
          <c:w val="0.9298468828201294"/>
          <c:h val="0.7398160099983215"/>
        </c:manualLayout>
      </c:layout>
      <c:pieChart/>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8.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43881720304489"/>
          <c:y val="0.05073665454983711"/>
          <c:w val="0.9298468828201294"/>
          <c:h val="0.7398160099983215"/>
        </c:manualLayout>
      </c:layout>
      <c:barChart>
        <c:barDir val="col"/>
        <c:grouping val="clustered"/>
        <c:varyColors val="0"/>
        <c:ser>
          <c:idx val="0"/>
          <c:order val="0"/>
          <c:tx>
            <c:strRef>
              <c:f>Sheet1!$B$1</c:f>
              <c:strCache>
                <c:ptCount val="1"/>
                <c:pt idx="0">
                  <c:v>Cantidad de contribuciones</c:v>
                </c:pt>
              </c:strCache>
            </c:strRef>
          </c:tx>
          <c:spPr>
            <a:solidFill>
              <a:schemeClr val="accent1"/>
            </a:solidFill>
            <a:ln>
              <a:noFill/>
            </a:ln>
            <a:effectLst/>
          </c:spPr>
          <c:invertIfNegative val="0"/>
          <c:dLbls>
            <c:dLbl>
              <c:idx val="0"/>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2"/>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3"/>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4"/>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5"/>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6"/>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7"/>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8"/>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9"/>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0"/>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1"/>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2"/>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dLbl>
              <c:idx val="13"/>
              <c:numFmt formatCode="#,##0" sourceLinked="0"/>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dLbl>
            <c:numFmt formatCode="#,##0" sourceLinked="0"/>
            <c:spPr>
              <a:noFill/>
              <a:ln>
                <a:noFill/>
              </a:ln>
              <a:effectLst/>
            </c:spPr>
            <c:txPr>
              <a:bodyPr rot="0" spcFirstLastPara="1" vertOverflow="ellipsis" vert="horz" wrap="square" lIns="38100" tIns="19050" rIns="38100" bIns="19050" anchor="ctr" anchorCtr="1">
                <a:spAutoFit/>
              </a:bodyPr>
              <a:p>
                <a:pPr>
                  <a:defRPr sz="1197" b="0" i="0" u="none" strike="noStrike" kern="1200" baseline="0" smtId="4294967295">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Sheet1!$A$2:$A$15</c:f>
              <c:strCache>
                <c:ptCount val="14"/>
                <c:pt idx="0">
                  <c:v>$0 - $50</c:v>
                </c:pt>
                <c:pt idx="1">
                  <c:v>$50 - $100</c:v>
                </c:pt>
                <c:pt idx="2">
                  <c:v>$100 - $150</c:v>
                </c:pt>
                <c:pt idx="3">
                  <c:v>$150 - $200</c:v>
                </c:pt>
                <c:pt idx="4">
                  <c:v>$200 - $300</c:v>
                </c:pt>
                <c:pt idx="5">
                  <c:v>$300 - $400</c:v>
                </c:pt>
                <c:pt idx="6">
                  <c:v>$400 -$500</c:v>
                </c:pt>
                <c:pt idx="7">
                  <c:v>$500 - $600</c:v>
                </c:pt>
                <c:pt idx="8">
                  <c:v>$600 - $700</c:v>
                </c:pt>
                <c:pt idx="9">
                  <c:v>$700 - $800</c:v>
                </c:pt>
                <c:pt idx="10">
                  <c:v>$800 - $900</c:v>
                </c:pt>
                <c:pt idx="11">
                  <c:v>$900 - $1,000</c:v>
                </c:pt>
                <c:pt idx="12">
                  <c:v>$1,000 - $5,000</c:v>
                </c:pt>
                <c:pt idx="13">
                  <c:v>$5 - 10k (legado)</c:v>
                </c:pt>
              </c:strCache>
            </c:strRef>
          </c:cat>
          <c:val>
            <c:numRef>
              <c:f>Sheet1!$B$2:$B$15</c:f>
              <c:numCache>
                <c:formatCode>#,##0</c:formatCode>
                <c:ptCount val="14"/>
                <c:pt idx="0" formatCode="General">
                  <c:v>11499</c:v>
                </c:pt>
                <c:pt idx="1">
                  <c:v>8443</c:v>
                </c:pt>
                <c:pt idx="2">
                  <c:v>2181</c:v>
                </c:pt>
                <c:pt idx="3">
                  <c:v>1745</c:v>
                </c:pt>
                <c:pt idx="4">
                  <c:v>1355</c:v>
                </c:pt>
                <c:pt idx="5">
                  <c:v>647</c:v>
                </c:pt>
                <c:pt idx="6">
                  <c:v>559</c:v>
                </c:pt>
                <c:pt idx="7">
                  <c:v>160</c:v>
                </c:pt>
                <c:pt idx="8">
                  <c:v>80</c:v>
                </c:pt>
                <c:pt idx="9">
                  <c:v>66</c:v>
                </c:pt>
                <c:pt idx="10">
                  <c:v>50</c:v>
                </c:pt>
                <c:pt idx="11">
                  <c:v>153</c:v>
                </c:pt>
                <c:pt idx="12">
                  <c:v>275</c:v>
                </c:pt>
                <c:pt idx="13" formatCode="General">
                  <c:v>11</c:v>
                </c:pt>
              </c:numCache>
            </c:numRef>
          </c:val>
          <c:extLst>
            <c:ext xmlns:c16="http://schemas.microsoft.com/office/drawing/2014/chart" uri="{C3380CC4-5D6E-409C-BE32-E72D297353CC}">
              <c16:uniqueId val="{00000000-2106-473D-B2FC-33B23E52E820}"/>
            </c:ext>
          </c:extLst>
        </c:ser>
        <c:dLbls>
          <c:showLegendKey val="0"/>
          <c:showVal val="0"/>
          <c:showCatName val="0"/>
          <c:showSerName val="0"/>
          <c:showPercent val="0"/>
          <c:showBubbleSize val="0"/>
          <c:showLeaderLines val="0"/>
        </c:dLbls>
        <c:gapWidth val="219"/>
        <c:overlap val="-27"/>
        <c:axId val="589396144"/>
        <c:axId val="589386576"/>
      </c:barChart>
      <c:catAx>
        <c:axId val="58939614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5400000" spcFirstLastPara="1" vertOverflow="ellipsis" wrap="square" anchor="ctr" anchorCtr="1"/>
          <a:p>
            <a:pPr>
              <a:defRPr sz="1197" b="0" i="0" u="none" strike="noStrike" kern="1200" baseline="0" smtId="4294967295">
                <a:ln>
                  <a:noFill/>
                </a:ln>
                <a:solidFill>
                  <a:schemeClr val="tx1">
                    <a:lumMod val="65000"/>
                    <a:lumOff val="35000"/>
                  </a:schemeClr>
                </a:solidFill>
                <a:latin typeface="+mn-lt"/>
                <a:ea typeface="+mn-ea"/>
                <a:cs typeface="+mn-cs"/>
              </a:defRPr>
            </a:pPr>
            <a:endParaRPr lang="en-US"/>
          </a:p>
        </c:txPr>
        <c:crossAx val="589386576"/>
        <c:crosses val="autoZero"/>
        <c:auto val="0"/>
        <c:lblAlgn val="ctr"/>
        <c:lblOffset/>
        <c:noMultiLvlLbl val="0"/>
      </c:catAx>
      <c:valAx>
        <c:axId val="589386576"/>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crossAx val="589396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p>
      <a:pPr>
        <a:defRPr/>
      </a:pPr>
      <a:endParaRPr lang="en-US"/>
    </a:p>
  </c:txPr>
  <c:externalData r:id="rId1">
    <c:autoUpdate val="0"/>
  </c:externalData>
</c:chartSpace>
</file>

<file path=ppt/charts/chart9.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70695126056671"/>
          <c:y val="0.02393074706196785"/>
          <c:w val="0.8778722286224365"/>
          <c:h val="0.8479666113853455"/>
        </c:manualLayout>
      </c:layout>
      <c:pieChart>
        <c:varyColors val="1"/>
        <c:ser>
          <c:idx val="0"/>
          <c:order val="0"/>
          <c:dPt>
            <c:idx val="0"/>
            <c:invertIfNegative val="1"/>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1226-48F6-A0D0-09652F1D25B9}"/>
              </c:ext>
            </c:extLst>
          </c:dPt>
          <c:dPt>
            <c:idx val="1"/>
            <c:invertIfNegative val="1"/>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226-48F6-A0D0-09652F1D25B9}"/>
              </c:ext>
            </c:extLst>
          </c:dPt>
          <c:dPt>
            <c:idx val="2"/>
            <c:invertIfNegative val="1"/>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226-48F6-A0D0-09652F1D25B9}"/>
              </c:ext>
            </c:extLst>
          </c:dPt>
          <c:dPt>
            <c:idx val="3"/>
            <c:invertIfNegative val="1"/>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226-48F6-A0D0-09652F1D25B9}"/>
              </c:ext>
            </c:extLst>
          </c:dPt>
          <c:dPt>
            <c:idx val="4"/>
            <c:invertIfNegative val="1"/>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226-48F6-A0D0-09652F1D25B9}"/>
              </c:ext>
            </c:extLst>
          </c:dPt>
          <c:dPt>
            <c:idx val="5"/>
            <c:invertIfNegative val="1"/>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226-48F6-A0D0-09652F1D25B9}"/>
              </c:ext>
            </c:extLst>
          </c:dPt>
          <c:dPt>
            <c:idx val="6"/>
            <c:invertIfNegative val="1"/>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226-48F6-A0D0-09652F1D25B9}"/>
              </c:ext>
            </c:extLst>
          </c:dPt>
          <c:dPt>
            <c:idx val="7"/>
            <c:invertIfNegative val="1"/>
            <c:explosion val="1"/>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226-48F6-A0D0-09652F1D25B9}"/>
              </c:ext>
            </c:extLst>
          </c:dPt>
          <c:dPt>
            <c:idx val="8"/>
            <c:invertIfNegative val="1"/>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C612-484E-B3AC-D98DC458FF9B}"/>
              </c:ext>
            </c:extLst>
          </c:dPt>
          <c:dLbls>
            <c:dLbl>
              <c:idx val="0"/>
              <c:dLblPos val="outEnd"/>
              <c:showLegendKey val="0"/>
              <c:showVal val="0"/>
              <c:showCatName val="1"/>
              <c:showSerName val="0"/>
              <c:showPercent val="1"/>
              <c:showBubbleSize val="0"/>
              <c:extLst/>
            </c:dLbl>
            <c:dLbl>
              <c:idx val="1"/>
              <c:dLblPos val="outEnd"/>
              <c:showLegendKey val="0"/>
              <c:showVal val="0"/>
              <c:showCatName val="1"/>
              <c:showSerName val="0"/>
              <c:showPercent val="1"/>
              <c:showBubbleSize val="0"/>
              <c:extLst/>
            </c:dLbl>
            <c:dLbl>
              <c:idx val="2"/>
              <c:dLblPos val="outEnd"/>
              <c:showLegendKey val="0"/>
              <c:showVal val="0"/>
              <c:showCatName val="1"/>
              <c:showSerName val="0"/>
              <c:showPercent val="1"/>
              <c:showBubbleSize val="0"/>
              <c:extLst/>
            </c:dLbl>
            <c:dLbl>
              <c:idx val="3"/>
              <c:dLblPos val="outEnd"/>
              <c:showLegendKey val="0"/>
              <c:showVal val="0"/>
              <c:showCatName val="1"/>
              <c:showSerName val="0"/>
              <c:showPercent val="1"/>
              <c:showBubbleSize val="0"/>
              <c:extLst/>
            </c:dLbl>
            <c:dLbl>
              <c:idx val="4"/>
              <c:dLblPos val="outEnd"/>
              <c:showLegendKey val="0"/>
              <c:showVal val="0"/>
              <c:showCatName val="1"/>
              <c:showSerName val="0"/>
              <c:showPercent val="1"/>
              <c:showBubbleSize val="0"/>
              <c:extLst/>
            </c:dLbl>
            <c:dLbl>
              <c:idx val="5"/>
              <c:layout>
                <c:manualLayout>
                  <c:x val="-0.04375000298023224"/>
                  <c:y val="0.0774047076702117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26-48F6-A0D0-09652F1D25B9}"/>
                </c:ext>
              </c:extLst>
            </c:dLbl>
            <c:dLbl>
              <c:idx val="6"/>
              <c:layout>
                <c:manualLayout>
                  <c:x val="-0.08177080005407333"/>
                  <c:y val="0.017074568197131157"/>
                </c:manualLayout>
              </c:layout>
              <c:spPr>
                <a:noFill/>
                <a:ln>
                  <a:noFill/>
                </a:ln>
                <a:effectLst/>
              </c:spPr>
              <c:txPr>
                <a:bodyPr wrap="square" lIns="38100" tIns="19050" rIns="38100" bIns="19050" anchor="ctr">
                  <a:noAutofit/>
                </a:bodyPr>
                <a:p>
                  <a:pPr>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092604175"/>
                      <c:h val="0.09789419"/>
                    </c:manualLayout>
                  </c15:layout>
                </c:ext>
                <c:ext xmlns:c16="http://schemas.microsoft.com/office/drawing/2014/chart" uri="{C3380CC4-5D6E-409C-BE32-E72D297353CC}">
                  <c16:uniqueId val="{00000006-1226-48F6-A0D0-09652F1D25B9}"/>
                </c:ext>
              </c:extLst>
            </c:dLbl>
            <c:dLbl>
              <c:idx val="7"/>
              <c:layout>
                <c:manualLayout>
                  <c:x val="-0.09270834177732468"/>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26-48F6-A0D0-09652F1D25B9}"/>
                </c:ext>
              </c:extLst>
            </c:dLbl>
            <c:dLbl>
              <c:idx val="8"/>
              <c:layout>
                <c:manualLayout>
                  <c:x val="0.09583333879709244"/>
                  <c:y val="0.0728514939546585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C612-484E-B3AC-D98DC458FF9B}"/>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dLbls>
          <c:cat>
            <c:strRef>
              <c:f>Sheet1!$A$2:$A$9</c:f>
              <c:strCache>
                <c:ptCount val="8"/>
                <c:pt idx="0">
                  <c:v>Salarios</c:v>
                </c:pt>
                <c:pt idx="1">
                  <c:v>Impuestos sobre la nómina y beneficios para empleados</c:v>
                </c:pt>
                <c:pt idx="2">
                  <c:v>Honorarios profesionales</c:v>
                </c:pt>
                <c:pt idx="3">
                  <c:v>Datos, automatización y sitio web</c:v>
                </c:pt>
                <c:pt idx="4">
                  <c:v>Instalaciones y equipos</c:v>
                </c:pt>
                <c:pt idx="5">
                  <c:v>Viajes y reuniones</c:v>
                </c:pt>
                <c:pt idx="6">
                  <c:v>Impresión</c:v>
                </c:pt>
                <c:pt idx="7">
                  <c:v>Todo lo demás</c:v>
                </c:pt>
              </c:strCache>
            </c:strRef>
          </c:cat>
          <c:val>
            <c:numRef>
              <c:f>Sheet1!$B$2:$B$9</c:f>
              <c:numCache>
                <c:formatCode>#,##0</c:formatCode>
                <c:ptCount val="8"/>
                <c:pt idx="0">
                  <c:v>10000974</c:v>
                </c:pt>
                <c:pt idx="1">
                  <c:v>2894701</c:v>
                </c:pt>
                <c:pt idx="2">
                  <c:v>2240933</c:v>
                </c:pt>
                <c:pt idx="3">
                  <c:v>573593</c:v>
                </c:pt>
                <c:pt idx="4">
                  <c:v>2439736</c:v>
                </c:pt>
                <c:pt idx="5">
                  <c:v>2147709</c:v>
                </c:pt>
                <c:pt idx="6">
                  <c:v>573446</c:v>
                </c:pt>
                <c:pt idx="7">
                  <c:v>887440</c:v>
                </c:pt>
              </c:numCache>
            </c:numRef>
          </c:val>
          <c:extLst>
            <c:ext xmlns:c16="http://schemas.microsoft.com/office/drawing/2014/chart" uri="{C3380CC4-5D6E-409C-BE32-E72D297353CC}">
              <c16:uniqueId val="{00000000-E0A1-426B-90C2-9D25E06FAD08}"/>
            </c:ext>
          </c:extLst>
        </c:ser>
        <c:dLbls>
          <c:showLegendKey val="0"/>
          <c:showVal val="0"/>
          <c:showCatName val="0"/>
          <c:showSerName val="0"/>
          <c:showPercent val="0"/>
          <c:showBubbleSize val="0"/>
          <c:showLeaderLines val="0"/>
        </c:dLbls>
        <c:firstSliceAng/>
      </c:pieChart>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solidFill>
      <a:schemeClr val="accent1">
        <a:lumMod val="40000"/>
        <a:lumOff val="60000"/>
      </a:schemeClr>
    </a:solidFill>
    <a:ln>
      <a:noFill/>
    </a:ln>
    <a:effectLst/>
  </c:spPr>
  <c:txPr>
    <a:bodyPr/>
    <a:p>
      <a:pPr>
        <a:defRPr/>
      </a:pPr>
      <a:endParaRPr lang="en-US"/>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40962" name="Rectangle 2"/>
          <p:cNvSpPr>
            <a:spLocks noGrp="1" noChangeArrowheads="1"/>
          </p:cNvSpPr>
          <p:nvPr>
            <p:ph type="hdr" sz="quarter"/>
          </p:nvPr>
        </p:nvSpPr>
        <p:spPr bwMode="auto">
          <a:xfrm>
            <a:off x="2"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defTabSz="928860" eaLnBrk="1" hangingPunct="1">
              <a:defRPr sz="1000">
                <a:latin typeface="Arial"/>
                <a:cs typeface="Arial"/>
              </a:defRPr>
            </a:lvl1pPr>
          </a:lstStyle>
          <a:p>
            <a:pPr>
              <a:defRPr/>
            </a:pPr>
            <a:r>
              <a:rPr lang="en-US"/>
              <a:t>70th General Service Conference</a:t>
            </a:r>
          </a:p>
        </p:txBody>
      </p:sp>
      <p:sp>
        <p:nvSpPr>
          <p:cNvPr id="40963" name="Rectangle 3"/>
          <p:cNvSpPr>
            <a:spLocks noGrp="1" noChangeArrowheads="1"/>
          </p:cNvSpPr>
          <p:nvPr>
            <p:ph type="dt" sz="quarter" idx="1"/>
          </p:nvPr>
        </p:nvSpPr>
        <p:spPr bwMode="auto">
          <a:xfrm>
            <a:off x="3972561"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algn="r" defTabSz="928860" eaLnBrk="1" hangingPunct="1">
              <a:defRPr sz="1000">
                <a:latin typeface="Arial"/>
                <a:cs typeface="Arial"/>
              </a:defRPr>
            </a:lvl1pPr>
          </a:lstStyle>
          <a:p>
            <a:pPr>
              <a:defRPr/>
            </a:pPr>
            <a:r>
              <a:rPr lang="en-US"/>
              <a:t>Wednesday, April 06, 2016</a:t>
            </a:r>
          </a:p>
        </p:txBody>
      </p:sp>
      <p:sp>
        <p:nvSpPr>
          <p:cNvPr id="40964" name="Rectangle 4"/>
          <p:cNvSpPr>
            <a:spLocks noGrp="1" noChangeArrowheads="1"/>
          </p:cNvSpPr>
          <p:nvPr>
            <p:ph type="ftr" sz="quarter" idx="2"/>
          </p:nvPr>
        </p:nvSpPr>
        <p:spPr bwMode="auto">
          <a:xfrm>
            <a:off x="2"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defTabSz="928860" eaLnBrk="1" hangingPunct="1">
              <a:defRPr sz="1000">
                <a:latin typeface="Arial"/>
                <a:cs typeface="Arial"/>
              </a:defRPr>
            </a:lvl1pPr>
          </a:lstStyle>
          <a:p>
            <a:pPr>
              <a:defRPr/>
            </a:pPr>
            <a:endParaRPr lang="en-US"/>
          </a:p>
        </p:txBody>
      </p:sp>
      <p:sp>
        <p:nvSpPr>
          <p:cNvPr id="40965" name="Rectangle 5"/>
          <p:cNvSpPr>
            <a:spLocks noGrp="1" noChangeArrowheads="1"/>
          </p:cNvSpPr>
          <p:nvPr>
            <p:ph type="sldNum" sz="quarter" idx="3"/>
          </p:nvPr>
        </p:nvSpPr>
        <p:spPr bwMode="auto">
          <a:xfrm>
            <a:off x="3972561"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algn="r" defTabSz="928860" eaLnBrk="1" hangingPunct="1">
              <a:defRPr sz="1000" smtClean="0"/>
            </a:lvl1pPr>
          </a:lstStyle>
          <a:p>
            <a:pPr>
              <a:defRPr/>
            </a:pPr>
            <a:fld id="{63DBF0EB-BCAE-475E-85DB-7D6B915218C1}" type="slidenum">
              <a:rPr lang="en-US"/>
              <a:pPr>
                <a:defRPr/>
              </a:pPr>
              <a:t>‹#›</a:t>
            </a:fld>
            <a:endParaRPr lang="en-US"/>
          </a:p>
        </p:txBody>
      </p:sp>
    </p:spTree>
    <p:extLst>
      <p:ext uri="{BB962C8B-B14F-4D97-AF65-F5344CB8AC3E}">
        <p14:creationId xmlns:p14="http://schemas.microsoft.com/office/powerpoint/2010/main" val="3872255471"/>
      </p:ext>
    </p:extLst>
  </p:cSld>
  <p:clrMap bg1="lt1" tx1="dk1" bg2="lt2" tx2="dk2" accent1="accent1" accent2="accent2" accent3="accent3" accent4="accent4" accent5="accent5" accent6="accent6" hlink="hlink" folHlink="folHlink"/>
  <p:hf sldNum="0" ftr="0" dt="0"/>
</p:handoutMaster>
</file>

<file path=ppt/ink/ink1.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16-03-18T18:31:36.6720000"/>
    </inkml:context>
    <inkml:brush xml:id="br0">
      <inkml:brushProperty name="width" value="0.03533" units="cm"/>
      <inkml:brushProperty name="height" value="0.03533" units="cm"/>
      <inkml:brushProperty name="color" value="#000000"/>
    </inkml:brush>
  </inkml:definitions>
  <inkml:trace contextRef="#ctx0" brushRef="#br0">81 3663 1408,'0'0'640,"0"-24"-640,0 17 640,-5 4-640,5-8 0,-6 4-256,6-7 128,-6-1-128,6 8 128</inkml:trace>
</inkml:ink>
</file>

<file path=ppt/ink/ink2.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16-03-18T18:31:36.6720000"/>
    </inkml:context>
    <inkml:brush xml:id="br0">
      <inkml:brushProperty name="width" value="0.03533" units="cm"/>
      <inkml:brushProperty name="height" value="0.03533" units="cm"/>
      <inkml:brushProperty name="color" value="#000000"/>
    </inkml:brush>
  </inkml:definitions>
  <inkml:trace contextRef="#ctx0" brushRef="#br0">81 3663 1408,'0'0'640,"0"-24"-640,0 17 640,-5 4-640,5-8 0,-6 4-256,6-7 128,-6-1-128,6 8 128</inkml:trace>
</inkml:ink>
</file>

<file path=ppt/ink/ink3.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16-03-18T18:31:36.6720000"/>
    </inkml:context>
    <inkml:brush xml:id="br0">
      <inkml:brushProperty name="width" value="0.03533" units="cm"/>
      <inkml:brushProperty name="height" value="0.03533" units="cm"/>
      <inkml:brushProperty name="color" value="#000000"/>
    </inkml:brush>
  </inkml:definitions>
  <inkml:trace contextRef="#ctx0" brushRef="#br0">81 3663 1408,'0'0'640,"0"-24"-640,0 17 640,-5 4-640,5-8 0,-6 4-256,6-7 128,-6-1-128,6 8 128</inkml:trace>
</inkml:ink>
</file>

<file path=ppt/ink/ink4.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16-03-18T18:31:36.6720000"/>
    </inkml:context>
    <inkml:brush xml:id="br0">
      <inkml:brushProperty name="width" value="0.03533" units="cm"/>
      <inkml:brushProperty name="height" value="0.03533" units="cm"/>
      <inkml:brushProperty name="color" value="#000000"/>
    </inkml:brush>
  </inkml:definitions>
  <inkml:trace contextRef="#ctx0" brushRef="#br0">81 3663 1408,'0'0'640,"0"-24"-640,0 17 640,-5 4-640,5-8 0,-6 4-256,6-7 128,-6-1-128,6 8 128</inkml:trace>
</inkml:ink>
</file>

<file path=ppt/ink/ink5.xml><?xml version="1.0" encoding="utf-8"?>
<inkml:ink xmlns:inkml="http://www.w3.org/2003/InkML">
  <inkml:definitions>
    <inkml:context xml:id="ctx0">
      <inkml:inkSource xml:id="inkSrc0">
        <inkml:traceFormat>
          <inkml:channel name="X" type="integer" min="-2.14748E+09" max="2.14748E+09" units="cm"/>
          <inkml:channel name="Y" type="integer" min="-2.14748E+09" max="2.14748E+09" units="cm"/>
          <inkml:channel name="F" type="integer" min="0" max="32767" units="dev"/>
        </inkml:traceFormat>
        <inkml:channelProperties>
          <inkml:channelProperty channel="X" name="resolution" value="1000" units="1/cm"/>
          <inkml:channelProperty channel="Y" name="resolution" value="1000" units="1/cm"/>
        </inkml:channelProperties>
      </inkml:inkSource>
      <inkml:timestamp xml:id="ts0" timeString="2016-03-18T18:31:36.6720000"/>
    </inkml:context>
    <inkml:brush xml:id="br0">
      <inkml:brushProperty name="width" value="0.03533" units="cm"/>
      <inkml:brushProperty name="height" value="0.03533" units="cm"/>
      <inkml:brushProperty name="color" value="#000000"/>
    </inkml:brush>
  </inkml:definitions>
  <inkml:trace contextRef="#ctx0" brushRef="#br0">81 3663 1408,'0'0'640,"0"-24"-640,0 17 640,-5 4-640,5-8 0,-6 4-256,6-7 128,-6-1-128,6 8 128</inkml:trace>
</inkml:ink>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6147" name="Rectangle 3"/>
          <p:cNvSpPr>
            <a:spLocks noGrp="1" noChangeArrowheads="1"/>
          </p:cNvSpPr>
          <p:nvPr>
            <p:ph type="dt" idx="1"/>
          </p:nvPr>
        </p:nvSpPr>
        <p:spPr bwMode="auto">
          <a:xfrm>
            <a:off x="3972561" y="5"/>
            <a:ext cx="3036218" cy="462145"/>
          </a:xfrm>
          <a:prstGeom prst="rect">
            <a:avLst/>
          </a:prstGeom>
          <a:noFill/>
          <a:ln w="9525">
            <a:noFill/>
            <a:miter lim="800000"/>
          </a:ln>
        </p:spPr>
        <p:txBody>
          <a:bodyPr vert="horz" wrap="square" lIns="93102" tIns="46552" rIns="93102" bIns="46552" numCol="1" anchor="t" anchorCtr="0" compatLnSpc="1">
            <a:prstTxWarp prst="textNoShape">
              <a:avLst/>
            </a:prstTxWarp>
          </a:bodyPr>
          <a:lstStyle>
            <a:lvl1pPr algn="r" defTabSz="928860" eaLnBrk="1" hangingPunct="1">
              <a:defRPr sz="900" b="1">
                <a:latin typeface="Arial Rounded MT Bold" pitchFamily="34" charset="0"/>
                <a:cs typeface="Arial"/>
              </a:defRPr>
            </a:lvl1pPr>
          </a:lstStyle>
          <a:p>
            <a:pPr>
              <a:defRPr/>
            </a:pPr>
            <a:r>
              <a:rPr lang="en-US"/>
              <a:t>Wednesday, April 06, 2016</a:t>
            </a:r>
          </a:p>
        </p:txBody>
      </p:sp>
      <p:sp>
        <p:nvSpPr>
          <p:cNvPr id="2052" name="Rectangle 4"/>
          <p:cNvSpPr>
            <a:spLocks noGrp="1" noRot="1" noChangeAspect="1" noChangeArrowheads="1" noTextEdit="1"/>
          </p:cNvSpPr>
          <p:nvPr>
            <p:ph type="sldImg" idx="2"/>
          </p:nvPr>
        </p:nvSpPr>
        <p:spPr bwMode="auto">
          <a:xfrm>
            <a:off x="407988" y="696913"/>
            <a:ext cx="6197600" cy="3487737"/>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7800" y="4415510"/>
            <a:ext cx="5614811" cy="4185243"/>
          </a:xfrm>
          <a:prstGeom prst="rect">
            <a:avLst/>
          </a:prstGeom>
          <a:noFill/>
          <a:ln w="9525">
            <a:noFill/>
            <a:miter lim="800000"/>
          </a:ln>
        </p:spPr>
        <p:txBody>
          <a:bodyPr vert="horz" wrap="square" lIns="93102" tIns="46552" rIns="93102" bIns="465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2"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defTabSz="928860" eaLnBrk="1" hangingPunct="1">
              <a:defRPr sz="1000">
                <a:latin typeface="Arial"/>
                <a:cs typeface="Arial"/>
              </a:defRPr>
            </a:lvl1pPr>
          </a:lstStyle>
          <a:p>
            <a:pPr>
              <a:defRPr/>
            </a:pPr>
            <a:endParaRPr lang="en-US"/>
          </a:p>
        </p:txBody>
      </p:sp>
      <p:sp>
        <p:nvSpPr>
          <p:cNvPr id="6151" name="Rectangle 7"/>
          <p:cNvSpPr>
            <a:spLocks noGrp="1" noChangeArrowheads="1"/>
          </p:cNvSpPr>
          <p:nvPr>
            <p:ph type="sldNum" sz="quarter" idx="5"/>
          </p:nvPr>
        </p:nvSpPr>
        <p:spPr bwMode="auto">
          <a:xfrm>
            <a:off x="3972561" y="8832638"/>
            <a:ext cx="3036218" cy="462144"/>
          </a:xfrm>
          <a:prstGeom prst="rect">
            <a:avLst/>
          </a:prstGeom>
          <a:noFill/>
          <a:ln w="9525">
            <a:noFill/>
            <a:miter lim="800000"/>
          </a:ln>
        </p:spPr>
        <p:txBody>
          <a:bodyPr vert="horz" wrap="square" lIns="93102" tIns="46552" rIns="93102" bIns="46552" numCol="1" anchor="b" anchorCtr="0" compatLnSpc="1">
            <a:prstTxWarp prst="textNoShape">
              <a:avLst/>
            </a:prstTxWarp>
          </a:bodyPr>
          <a:lstStyle>
            <a:lvl1pPr algn="r" defTabSz="928860" eaLnBrk="1" hangingPunct="1">
              <a:defRPr sz="1000" smtClean="0"/>
            </a:lvl1pPr>
          </a:lstStyle>
          <a:p>
            <a:pPr>
              <a:defRPr/>
            </a:pPr>
            <a:fld id="{590CA2D0-7DB8-4012-AC6E-4AA8A3C684B9}" type="slidenum">
              <a:rPr lang="en-US"/>
              <a:pPr>
                <a:defRPr/>
              </a:pPr>
              <a:t>‹#›</a:t>
            </a:fld>
            <a:endParaRPr lang="en-US"/>
          </a:p>
        </p:txBody>
      </p:sp>
      <p:sp>
        <p:nvSpPr>
          <p:cNvPr id="2" name="Header Placeholder 1"/>
          <p:cNvSpPr>
            <a:spLocks noGrp="1"/>
          </p:cNvSpPr>
          <p:nvPr>
            <p:ph type="hdr" sz="quarter"/>
          </p:nvPr>
        </p:nvSpPr>
        <p:spPr>
          <a:xfrm>
            <a:off x="2" y="2"/>
            <a:ext cx="3037211" cy="466079"/>
          </a:xfrm>
          <a:prstGeom prst="rect">
            <a:avLst/>
          </a:prstGeom>
        </p:spPr>
        <p:txBody>
          <a:bodyPr vert="horz" lIns="90546" tIns="45273" rIns="90546" bIns="45273" rtlCol="0"/>
          <a:lstStyle>
            <a:lvl1pPr algn="l">
              <a:defRPr sz="1200"/>
            </a:lvl1pPr>
          </a:lstStyle>
          <a:p>
            <a:r>
              <a:rPr lang="en-US"/>
              <a:t>70th General Service Conference</a:t>
            </a:r>
          </a:p>
        </p:txBody>
      </p:sp>
    </p:spTree>
    <p:extLst>
      <p:ext uri="{BB962C8B-B14F-4D97-AF65-F5344CB8AC3E}">
        <p14:creationId xmlns:p14="http://schemas.microsoft.com/office/powerpoint/2010/main" val="3007143454"/>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Arial"/>
        <a:ea typeface="+mn-ea"/>
        <a:cs typeface="Arial"/>
      </a:defRPr>
    </a:lvl1pPr>
    <a:lvl2pPr marL="457200" algn="l" rtl="0" eaLnBrk="0" fontAlgn="base" hangingPunct="0">
      <a:spcBef>
        <a:spcPct val="30000"/>
      </a:spcBef>
      <a:spcAft>
        <a:spcPct val="0"/>
      </a:spcAft>
      <a:defRPr sz="1200" kern="1200">
        <a:solidFill>
          <a:schemeClr val="tx1"/>
        </a:solidFill>
        <a:latin typeface="Arial"/>
        <a:ea typeface="+mn-ea"/>
        <a:cs typeface="Arial"/>
      </a:defRPr>
    </a:lvl2pPr>
    <a:lvl3pPr marL="914400" algn="l" rtl="0" eaLnBrk="0" fontAlgn="base" hangingPunct="0">
      <a:spcBef>
        <a:spcPct val="30000"/>
      </a:spcBef>
      <a:spcAft>
        <a:spcPct val="0"/>
      </a:spcAft>
      <a:defRPr sz="1200" kern="1200">
        <a:solidFill>
          <a:schemeClr val="tx1"/>
        </a:solidFill>
        <a:latin typeface="Arial"/>
        <a:ea typeface="+mn-ea"/>
        <a:cs typeface="Arial"/>
      </a:defRPr>
    </a:lvl3pPr>
    <a:lvl4pPr marL="1371600" algn="l" rtl="0" eaLnBrk="0" fontAlgn="base" hangingPunct="0">
      <a:spcBef>
        <a:spcPct val="30000"/>
      </a:spcBef>
      <a:spcAft>
        <a:spcPct val="0"/>
      </a:spcAft>
      <a:defRPr sz="1200" kern="1200">
        <a:solidFill>
          <a:schemeClr val="tx1"/>
        </a:solidFill>
        <a:latin typeface="Arial"/>
        <a:ea typeface="+mn-ea"/>
        <a:cs typeface="Arial"/>
      </a:defRPr>
    </a:lvl4pPr>
    <a:lvl5pPr marL="1828800" algn="l" rtl="0" eaLnBrk="0" fontAlgn="base" hangingPunct="0">
      <a:spcBef>
        <a:spcPct val="30000"/>
      </a:spcBef>
      <a:spcAft>
        <a:spcPct val="0"/>
      </a:spcAft>
      <a:defRPr sz="1200" kern="1200">
        <a:solidFill>
          <a:schemeClr val="tx1"/>
        </a:solidFill>
        <a:latin typeface="Arial"/>
        <a:ea typeface="+mn-ea"/>
        <a:cs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 name="Notes Placeholder 3"/>
          <p:cNvSpPr>
            <a:spLocks noGrp="1"/>
          </p:cNvSpPr>
          <p:nvPr>
            <p:ph type="body" idx="1"/>
          </p:nvPr>
        </p:nvSpPr>
        <p:spPr>
          <a:xfrm>
            <a:off x="271076" y="3123431"/>
            <a:ext cx="6393034" cy="1147507"/>
          </a:xfrm>
        </p:spPr>
        <p:txBody>
          <a:bodyPr/>
          <a:lstStyle/>
          <a:p>
            <a:pPr algn="just" defTabSz="914066">
              <a:spcAft>
                <a:spcPts val="595"/>
              </a:spcAft>
              <a:defRPr/>
            </a:pPr>
            <a:endParaRPr lang="en-US" sz="800"/>
          </a:p>
        </p:txBody>
      </p:sp>
      <p:sp>
        <p:nvSpPr>
          <p:cNvPr id="2" name="Slide Image Placeholder 1"/>
          <p:cNvSpPr>
            <a:spLocks noGrp="1" noRot="1" noChangeAspect="1"/>
          </p:cNvSpPr>
          <p:nvPr>
            <p:ph type="sldImg"/>
          </p:nvPr>
        </p:nvSpPr>
        <p:spPr>
          <a:xfrm>
            <a:off x="1143000" y="463550"/>
            <a:ext cx="4724400" cy="2659063"/>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96624448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5947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57124390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336593549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13316" name="Slide Image Placeholder 1"/>
          <p:cNvSpPr>
            <a:spLocks noGrp="1" noRot="1" noChangeAspect="1" noTextEdit="1"/>
          </p:cNvSpPr>
          <p:nvPr>
            <p:ph type="sldImg"/>
          </p:nvPr>
        </p:nvSpPr>
        <p:spPr>
          <a:xfrm>
            <a:off x="406400" y="515938"/>
            <a:ext cx="6196013" cy="3486150"/>
          </a:xfrm>
        </p:spPr>
      </p:sp>
      <p:sp>
        <p:nvSpPr>
          <p:cNvPr id="6" name="Notes Placeholder 5"/>
          <p:cNvSpPr>
            <a:spLocks noGrp="1"/>
          </p:cNvSpPr>
          <p:nvPr>
            <p:ph type="body" idx="1"/>
          </p:nvPr>
        </p:nvSpPr>
        <p:spPr>
          <a:xfrm>
            <a:off x="565360" y="4119140"/>
            <a:ext cx="6060603" cy="1283587"/>
          </a:xfrm>
        </p:spPr>
        <p:txBody>
          <a:bodyPr>
            <a:normAutofit/>
          </a:bodyPr>
          <a:lstStyle/>
          <a:p>
            <a:endParaRPr lang="en-US" sz="1100"/>
          </a:p>
        </p:txBody>
      </p:sp>
      <p:sp>
        <p:nvSpPr>
          <p:cNvPr id="2" name="Header Placeholder 1">
            <a:extLst>
              <a:ext uri="{FF2B5EF4-FFF2-40B4-BE49-F238E27FC236}">
                <a16:creationId xmlns:a16="http://schemas.microsoft.com/office/drawing/2014/main" id="{CC995E5E-1873-4292-B73E-AAD29C728121}"/>
              </a:ext>
            </a:extLst>
          </p:cNvPr>
          <p:cNvSpPr>
            <a:spLocks noGrp="1"/>
          </p:cNvSpPr>
          <p:nvPr>
            <p:ph type="hdr" sz="quarter" idx="2"/>
          </p:nvPr>
        </p:nvSpPr>
        <p:spPr/>
        <p:txBody>
          <a:bodyPr/>
          <a:lstStyle/>
          <a:p>
            <a:pPr defTabSz="903942" rtl="0">
              <a:defRPr/>
            </a:pPr>
            <a:r>
              <a:rPr lang="es" sz="1200" b="0" i="0" u="none" strike="noStrike">
                <a:solidFill>
                  <a:srgbClr val="000000"/>
                </a:solidFill>
                <a:latin typeface="Calibri" panose="020f0502020204030204"/>
              </a:rPr>
              <a:t>70.ª Conferencia de Servicios Generales</a:t>
            </a:r>
          </a:p>
        </p:txBody>
      </p:sp>
    </p:spTree>
    <p:extLst>
      <p:ext uri="{BB962C8B-B14F-4D97-AF65-F5344CB8AC3E}">
        <p14:creationId xmlns:p14="http://schemas.microsoft.com/office/powerpoint/2010/main" val="325219769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800" y="4195485"/>
            <a:ext cx="6179933" cy="603621"/>
          </a:xfrm>
        </p:spPr>
        <p:txBody>
          <a:bodyPr/>
          <a:lstStyle/>
          <a:p>
            <a:pPr defTabSz="903942">
              <a:defRPr/>
            </a:pPr>
            <a:endParaRPr lang="en-US" sz="800"/>
          </a:p>
        </p:txBody>
      </p:sp>
      <p:sp>
        <p:nvSpPr>
          <p:cNvPr id="4" name="Header Placeholder 3">
            <a:extLst>
              <a:ext uri="{FF2B5EF4-FFF2-40B4-BE49-F238E27FC236}">
                <a16:creationId xmlns:a16="http://schemas.microsoft.com/office/drawing/2014/main" id="{5F126687-D0DC-49D5-835E-6133F365AB9A}"/>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68556024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panose="020f0502020204030204"/>
              </a:rPr>
              <a:t>Las contribuciones en línea han aumentado del 5.2 % del total de contribuciones en 2014 al 25.9 % en 2023.</a:t>
            </a:r>
          </a:p>
          <a:p>
            <a:pPr rtl="0"/>
            <a:r>
              <a:rPr lang="es" sz="1200" b="0" i="0" u="none" strike="noStrike">
                <a:latin typeface="Calibri" panose="020f0502020204030204"/>
              </a:rPr>
              <a:t>En dólares, las contribuciones en línea han aumentado de $343 mil en 2014 a más de $2.8 millones en 2023.</a:t>
            </a:r>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00089765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panose="020f0502020204030204"/>
              </a:rPr>
              <a:t>”Otras organizaciones” son en su mayoría grupos no registrados</a:t>
            </a:r>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9972548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374775" y="458788"/>
            <a:ext cx="4067175" cy="2289175"/>
          </a:xfrm>
        </p:spPr>
      </p:sp>
      <p:sp>
        <p:nvSpPr>
          <p:cNvPr id="3" name="Notes Placeholder 2"/>
          <p:cNvSpPr>
            <a:spLocks noGrp="1"/>
          </p:cNvSpPr>
          <p:nvPr>
            <p:ph type="body" idx="1"/>
          </p:nvPr>
        </p:nvSpPr>
        <p:spPr>
          <a:xfrm>
            <a:off x="640737" y="2837336"/>
            <a:ext cx="5879689" cy="1056338"/>
          </a:xfrm>
        </p:spPr>
        <p:txBody>
          <a:bodyPr/>
          <a:lstStyle/>
          <a:p>
            <a:pPr algn="just">
              <a:spcBef>
                <a:spcPct val="0"/>
              </a:spcBef>
            </a:pPr>
            <a:endParaRPr lang="en-US" sz="800"/>
          </a:p>
        </p:txBody>
      </p:sp>
      <p:sp>
        <p:nvSpPr>
          <p:cNvPr id="4" name="Header Placeholder 3">
            <a:extLst>
              <a:ext uri="{FF2B5EF4-FFF2-40B4-BE49-F238E27FC236}">
                <a16:creationId xmlns:a16="http://schemas.microsoft.com/office/drawing/2014/main" id="{2875E23E-B332-4D47-8B98-880CC350FDFF}"/>
              </a:ext>
            </a:extLst>
          </p:cNvPr>
          <p:cNvSpPr>
            <a:spLocks noGrp="1"/>
          </p:cNvSpPr>
          <p:nvPr>
            <p:ph type="hdr" sz="quarter" idx="2"/>
          </p:nvPr>
        </p:nvSpPr>
        <p:spPr/>
        <p:txBody>
          <a:bodyPr/>
          <a:lstStyle/>
          <a:p>
            <a:endParaRPr lang="en-US"/>
          </a:p>
          <a:p>
            <a:pPr rtl="0"/>
            <a:r>
              <a:rPr lang="es" sz="1200" b="0" i="0" u="none" strike="noStrike">
                <a:latin typeface="Calibri" panose="020f0502020204030204"/>
              </a:rPr>
              <a:t> 69</a:t>
            </a:r>
            <a:r>
              <a:rPr lang="es" sz="1200" b="0" i="0" u="none" strike="noStrike" baseline="30000">
                <a:latin typeface="Calibri" panose="020f0502020204030204"/>
              </a:rPr>
              <a:t>.a</a:t>
            </a:r>
            <a:r>
              <a:rPr lang="es" sz="1200" b="0" i="0" u="none" strike="noStrike">
                <a:latin typeface="Calibri" panose="020f0502020204030204"/>
              </a:rPr>
              <a:t> Conferencia de Servicios Generales</a:t>
            </a:r>
          </a:p>
        </p:txBody>
      </p:sp>
    </p:spTree>
    <p:extLst>
      <p:ext uri="{BB962C8B-B14F-4D97-AF65-F5344CB8AC3E}">
        <p14:creationId xmlns:p14="http://schemas.microsoft.com/office/powerpoint/2010/main" val="158645626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0801078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46630834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00444079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1507"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21508" name="Rectangle 2"/>
          <p:cNvSpPr>
            <a:spLocks noGrp="1" noRot="1" noChangeAspect="1" noChangeArrowheads="1" noTextEdit="1"/>
          </p:cNvSpPr>
          <p:nvPr>
            <p:ph type="sldImg"/>
          </p:nvPr>
        </p:nvSpPr>
        <p:spPr>
          <a:xfrm>
            <a:off x="1881188" y="533400"/>
            <a:ext cx="3519487" cy="1981200"/>
          </a:xfrm>
        </p:spPr>
      </p:sp>
      <p:sp>
        <p:nvSpPr>
          <p:cNvPr id="6" name="Notes Placeholder 5"/>
          <p:cNvSpPr>
            <a:spLocks noGrp="1"/>
          </p:cNvSpPr>
          <p:nvPr>
            <p:ph type="body" idx="1"/>
          </p:nvPr>
        </p:nvSpPr>
        <p:spPr>
          <a:xfrm>
            <a:off x="496717" y="2515095"/>
            <a:ext cx="5879689" cy="1982203"/>
          </a:xfrm>
        </p:spPr>
        <p:txBody>
          <a:bodyPr>
            <a:noAutofit/>
          </a:bodyPr>
          <a:lstStyle/>
          <a:p>
            <a:pPr algn="just"/>
            <a:endParaRPr lang="en-US" sz="800"/>
          </a:p>
        </p:txBody>
      </p:sp>
      <p:sp>
        <p:nvSpPr>
          <p:cNvPr id="2" name="Header Placeholder 1">
            <a:extLst>
              <a:ext uri="{FF2B5EF4-FFF2-40B4-BE49-F238E27FC236}">
                <a16:creationId xmlns:a16="http://schemas.microsoft.com/office/drawing/2014/main" id="{EEAFA5DA-60B3-4626-A521-D215195F239E}"/>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76893764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7651"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27652" name="Rectangle 2"/>
          <p:cNvSpPr>
            <a:spLocks noGrp="1" noRot="1" noChangeAspect="1" noChangeArrowheads="1" noTextEdit="1"/>
          </p:cNvSpPr>
          <p:nvPr>
            <p:ph type="sldImg"/>
          </p:nvPr>
        </p:nvSpPr>
        <p:spPr>
          <a:xfrm>
            <a:off x="1263650" y="609600"/>
            <a:ext cx="4487863" cy="2525713"/>
          </a:xfrm>
        </p:spPr>
      </p:sp>
      <p:sp>
        <p:nvSpPr>
          <p:cNvPr id="5" name="Notes Placeholder 4"/>
          <p:cNvSpPr>
            <a:spLocks noGrp="1"/>
          </p:cNvSpPr>
          <p:nvPr>
            <p:ph type="body" idx="1"/>
          </p:nvPr>
        </p:nvSpPr>
        <p:spPr>
          <a:xfrm>
            <a:off x="655340" y="3214602"/>
            <a:ext cx="5879689" cy="754526"/>
          </a:xfrm>
        </p:spPr>
        <p:txBody>
          <a:bodyPr>
            <a:normAutofit/>
          </a:bodyPr>
          <a:lstStyle/>
          <a:p>
            <a:endParaRPr lang="en-US"/>
          </a:p>
        </p:txBody>
      </p:sp>
      <p:sp>
        <p:nvSpPr>
          <p:cNvPr id="2" name="Header Placeholder 1">
            <a:extLst>
              <a:ext uri="{FF2B5EF4-FFF2-40B4-BE49-F238E27FC236}">
                <a16:creationId xmlns:a16="http://schemas.microsoft.com/office/drawing/2014/main" id="{34BE1772-C6A0-4BF2-A435-78F076AFF432}"/>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65832036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4035" name="Rectangle 7"/>
          <p:cNvSpPr txBox="1">
            <a:spLocks noGrp="1" noChangeArrowheads="1"/>
          </p:cNvSpPr>
          <p:nvPr/>
        </p:nvSpPr>
        <p:spPr bwMode="auto">
          <a:xfrm>
            <a:off x="3972561" y="8832638"/>
            <a:ext cx="3036218" cy="462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nchor="b"/>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endParaRPr lang="en-US" altLang="en-US" sz="1000"/>
          </a:p>
        </p:txBody>
      </p:sp>
      <p:sp>
        <p:nvSpPr>
          <p:cNvPr id="44036" name="Rectangle 2"/>
          <p:cNvSpPr txBox="1">
            <a:spLocks noGrp="1" noChangeArrowheads="1"/>
          </p:cNvSpPr>
          <p:nvPr/>
        </p:nvSpPr>
        <p:spPr bwMode="auto">
          <a:xfrm>
            <a:off x="2" y="5"/>
            <a:ext cx="3036218" cy="4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2" tIns="46552" rIns="93102" bIns="46552"/>
          <a:lstStyle>
            <a:lvl1pPr defTabSz="909638">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9638">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9638">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9638">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9638">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endParaRPr lang="en-US" altLang="en-US" sz="1000" b="1">
              <a:latin typeface="Arial Rounded MT Bold" pitchFamily="34" charset="0"/>
            </a:endParaRPr>
          </a:p>
        </p:txBody>
      </p:sp>
      <p:sp>
        <p:nvSpPr>
          <p:cNvPr id="44038" name="Rectangle 2"/>
          <p:cNvSpPr>
            <a:spLocks noGrp="1" noRot="1" noChangeAspect="1" noChangeArrowheads="1" noTextEdit="1"/>
          </p:cNvSpPr>
          <p:nvPr>
            <p:ph type="sldImg"/>
          </p:nvPr>
        </p:nvSpPr>
        <p:spPr>
          <a:xfrm>
            <a:off x="947738" y="533400"/>
            <a:ext cx="5119687" cy="2881313"/>
          </a:xfrm>
        </p:spPr>
      </p:sp>
      <p:sp>
        <p:nvSpPr>
          <p:cNvPr id="5" name="Notes Placeholder 4"/>
          <p:cNvSpPr>
            <a:spLocks noGrp="1"/>
          </p:cNvSpPr>
          <p:nvPr>
            <p:ph type="body" idx="1"/>
          </p:nvPr>
        </p:nvSpPr>
        <p:spPr>
          <a:xfrm>
            <a:off x="565359" y="3481042"/>
            <a:ext cx="5879689" cy="714445"/>
          </a:xfrm>
        </p:spPr>
        <p:txBody>
          <a:bodyPr/>
          <a:lstStyle/>
          <a:p>
            <a:endParaRPr lang="en-US" sz="800"/>
          </a:p>
        </p:txBody>
      </p:sp>
      <p:sp>
        <p:nvSpPr>
          <p:cNvPr id="2" name="Header Placeholder 1">
            <a:extLst>
              <a:ext uri="{FF2B5EF4-FFF2-40B4-BE49-F238E27FC236}">
                <a16:creationId xmlns:a16="http://schemas.microsoft.com/office/drawing/2014/main" id="{5B3F0D2A-9108-4F87-B719-CBA9ABFD2D35}"/>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10628195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336550" y="422275"/>
            <a:ext cx="6197600" cy="3487738"/>
          </a:xfrm>
        </p:spPr>
      </p:sp>
      <p:sp>
        <p:nvSpPr>
          <p:cNvPr id="3" name="Notes Placeholder 2"/>
          <p:cNvSpPr>
            <a:spLocks noGrp="1"/>
          </p:cNvSpPr>
          <p:nvPr>
            <p:ph type="body" idx="1"/>
          </p:nvPr>
        </p:nvSpPr>
        <p:spPr>
          <a:xfrm>
            <a:off x="333755" y="3910966"/>
            <a:ext cx="6179932" cy="1039046"/>
          </a:xfrm>
        </p:spPr>
        <p:txBody>
          <a:bodyPr/>
          <a:lstStyle/>
          <a:p>
            <a:pPr rtl="0"/>
            <a:r>
              <a:rPr lang="es" sz="1200" b="0" i="0" u="none" strike="noStrike">
                <a:latin typeface="Calibri" panose="020f0502020204030204"/>
              </a:rPr>
              <a:t>Todo lo demás incluye: Servicios de Oficina 28,070 (GV); Seguros 73,419; Deudas incobrables 44,749; Varios 420,040 (“varios” incluye 253 mil de GV y 49 mil de LV), Ventas (GV) 176,263, y comisiones bancarias y de tarjetas de crédito 144,899.</a:t>
            </a:r>
          </a:p>
          <a:p>
            <a:pPr rtl="0"/>
            <a:r>
              <a:rPr lang="es" sz="1200" b="0" i="0" u="none" strike="noStrike">
                <a:latin typeface="Calibri" panose="020f0502020204030204"/>
              </a:rPr>
              <a:t>Las instalaciones y equipos incluyen alquiler y depreciación de 1,138,889</a:t>
            </a:r>
          </a:p>
        </p:txBody>
      </p:sp>
      <p:sp>
        <p:nvSpPr>
          <p:cNvPr id="4" name="Header Placeholder 3">
            <a:extLst>
              <a:ext uri="{FF2B5EF4-FFF2-40B4-BE49-F238E27FC236}">
                <a16:creationId xmlns:a16="http://schemas.microsoft.com/office/drawing/2014/main" id="{B12B5465-FEF4-4C41-997C-9A92618BEA45}"/>
              </a:ext>
            </a:extLst>
          </p:cNvPr>
          <p:cNvSpPr>
            <a:spLocks noGrp="1"/>
          </p:cNvSpPr>
          <p:nvPr>
            <p:ph type="hdr" sz="quarter" idx="2"/>
          </p:nvPr>
        </p:nvSpPr>
        <p:spPr/>
        <p:txBody>
          <a:bodyPr/>
          <a:lstStyle/>
          <a:p>
            <a:endParaRPr lang="en-US"/>
          </a:p>
          <a:p>
            <a:pPr rtl="0"/>
            <a:r>
              <a:rPr lang="es" sz="1200" b="0" i="0" u="none" strike="noStrike">
                <a:latin typeface="Calibri" panose="020f0502020204030204"/>
              </a:rPr>
              <a:t> 69</a:t>
            </a:r>
            <a:r>
              <a:rPr lang="es" sz="1200" b="0" i="0" u="none" strike="noStrike" baseline="30000">
                <a:latin typeface="Calibri" panose="020f0502020204030204"/>
              </a:rPr>
              <a:t>.a</a:t>
            </a:r>
            <a:r>
              <a:rPr lang="es" sz="1200" b="0" i="0" u="none" strike="noStrike">
                <a:latin typeface="Calibri" panose="020f0502020204030204"/>
              </a:rPr>
              <a:t> Conferencia de Servicios Generales</a:t>
            </a:r>
          </a:p>
        </p:txBody>
      </p:sp>
    </p:spTree>
    <p:extLst>
      <p:ext uri="{BB962C8B-B14F-4D97-AF65-F5344CB8AC3E}">
        <p14:creationId xmlns:p14="http://schemas.microsoft.com/office/powerpoint/2010/main" val="3793447497"/>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rtl="0">
              <a:lnSpc>
                <a:spcPct val="150000"/>
              </a:lnSpc>
            </a:pPr>
            <a:r>
              <a:rPr lang="es" sz="800" b="0" i="0" u="none" strike="noStrike">
                <a:latin typeface="Calibri" panose="020f0502020204030204"/>
              </a:rPr>
              <a:t>Durante 2023, las obligaciones por suscripciones del GV se redujeron de 1,243,500 a 573,012. En enero de 2024 se redujeron a 540,000.</a:t>
            </a:r>
            <a:endParaRPr lang="en-US" sz="800"/>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143546165"/>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407988" y="696913"/>
            <a:ext cx="6197600" cy="3487737"/>
          </a:xfrm>
        </p:spPr>
      </p:sp>
      <p:sp>
        <p:nvSpPr>
          <p:cNvPr id="3" name="Notes Placeholder 2"/>
          <p:cNvSpPr>
            <a:spLocks noGrp="1"/>
          </p:cNvSpPr>
          <p:nvPr>
            <p:ph type="body" idx="1"/>
          </p:nvPr>
        </p:nvSpPr>
        <p:spPr>
          <a:xfrm>
            <a:off x="496714" y="4270941"/>
            <a:ext cx="6023714" cy="377264"/>
          </a:xfrm>
        </p:spPr>
        <p:txBody>
          <a:bodyPr/>
          <a:lstStyle/>
          <a:p>
            <a:pPr>
              <a:lnSpc>
                <a:spcPct val="150000"/>
              </a:lnSpc>
            </a:pPr>
            <a:endParaRPr lang="en-US" sz="800"/>
          </a:p>
        </p:txBody>
      </p:sp>
      <p:sp>
        <p:nvSpPr>
          <p:cNvPr id="4" name="Header Placeholder 3">
            <a:extLst>
              <a:ext uri="{FF2B5EF4-FFF2-40B4-BE49-F238E27FC236}">
                <a16:creationId xmlns:a16="http://schemas.microsoft.com/office/drawing/2014/main" id="{EE3B4FC1-35A8-4BFA-BBE7-CA1627D3FE47}"/>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13185249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6802" y="4186053"/>
            <a:ext cx="6179932" cy="1518485"/>
          </a:xfrm>
        </p:spPr>
        <p:txBody>
          <a:bodyPr/>
          <a:lstStyle/>
          <a:p>
            <a:pPr>
              <a:spcBef>
                <a:spcPct val="0"/>
              </a:spcBef>
            </a:pPr>
            <a:endParaRPr lang="en-US" sz="800"/>
          </a:p>
        </p:txBody>
      </p:sp>
      <p:sp>
        <p:nvSpPr>
          <p:cNvPr id="4" name="Header Placeholder 3">
            <a:extLst>
              <a:ext uri="{FF2B5EF4-FFF2-40B4-BE49-F238E27FC236}">
                <a16:creationId xmlns:a16="http://schemas.microsoft.com/office/drawing/2014/main" id="{0D7AEEAC-C41F-4AD9-87F2-1ABAC59D95FB}"/>
              </a:ext>
            </a:extLst>
          </p:cNvPr>
          <p:cNvSpPr>
            <a:spLocks noGrp="1"/>
          </p:cNvSpPr>
          <p:nvPr>
            <p:ph type="hdr" sz="quarter" idx="2"/>
          </p:nvPr>
        </p:nvSpPr>
        <p:spPr/>
        <p:txBody>
          <a:bodyPr/>
          <a:lstStyle/>
          <a:p>
            <a:endParaRPr lang="en-US"/>
          </a:p>
          <a:p>
            <a:pPr rtl="0"/>
            <a:r>
              <a:rPr lang="es" sz="1200" b="0" i="0" u="none" strike="noStrike">
                <a:latin typeface="Calibri" panose="020f0502020204030204"/>
              </a:rPr>
              <a:t> 69</a:t>
            </a:r>
            <a:r>
              <a:rPr lang="es" sz="1200" b="0" i="0" u="none" strike="noStrike" baseline="30000">
                <a:latin typeface="Calibri" panose="020f0502020204030204"/>
              </a:rPr>
              <a:t>.a</a:t>
            </a:r>
            <a:r>
              <a:rPr lang="es" sz="1200" b="0" i="0" u="none" strike="noStrike">
                <a:latin typeface="Calibri" panose="020f0502020204030204"/>
              </a:rPr>
              <a:t> Conferencia de Servicios Generales</a:t>
            </a:r>
          </a:p>
        </p:txBody>
      </p:sp>
    </p:spTree>
    <p:extLst>
      <p:ext uri="{BB962C8B-B14F-4D97-AF65-F5344CB8AC3E}">
        <p14:creationId xmlns:p14="http://schemas.microsoft.com/office/powerpoint/2010/main" val="336519680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69553695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1446213" y="533400"/>
            <a:ext cx="3898900" cy="2193925"/>
          </a:xfrm>
        </p:spPr>
      </p:sp>
      <p:sp>
        <p:nvSpPr>
          <p:cNvPr id="3" name="Notes Placeholder 2"/>
          <p:cNvSpPr>
            <a:spLocks noGrp="1"/>
          </p:cNvSpPr>
          <p:nvPr>
            <p:ph type="body" idx="1"/>
          </p:nvPr>
        </p:nvSpPr>
        <p:spPr>
          <a:xfrm>
            <a:off x="346292" y="2727305"/>
            <a:ext cx="6167397" cy="864560"/>
          </a:xfrm>
        </p:spPr>
        <p:txBody>
          <a:bodyPr>
            <a:normAutofit/>
          </a:bodyPr>
          <a:lstStyle/>
          <a:p>
            <a:pPr algn="just">
              <a:spcBef>
                <a:spcPts val="198"/>
              </a:spcBef>
            </a:pPr>
            <a:endParaRPr lang="en-US" sz="800"/>
          </a:p>
        </p:txBody>
      </p:sp>
      <p:sp>
        <p:nvSpPr>
          <p:cNvPr id="4" name="Header Placeholder 3">
            <a:extLst>
              <a:ext uri="{FF2B5EF4-FFF2-40B4-BE49-F238E27FC236}">
                <a16:creationId xmlns:a16="http://schemas.microsoft.com/office/drawing/2014/main" id="{E0C72FF3-7F8D-4DD6-8540-1F0BC93D1E53}"/>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3575877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 name="Notes Placeholder 3"/>
          <p:cNvSpPr>
            <a:spLocks noGrp="1"/>
          </p:cNvSpPr>
          <p:nvPr>
            <p:ph type="body" idx="1"/>
          </p:nvPr>
        </p:nvSpPr>
        <p:spPr>
          <a:xfrm>
            <a:off x="271076" y="3123431"/>
            <a:ext cx="6393034" cy="1147507"/>
          </a:xfrm>
        </p:spPr>
        <p:txBody>
          <a:bodyPr/>
          <a:lstStyle/>
          <a:p>
            <a:pPr algn="just" defTabSz="914066" rtl="0">
              <a:spcAft>
                <a:spcPts val="595"/>
              </a:spcAft>
              <a:defRPr/>
            </a:pPr>
            <a:r>
              <a:rPr lang="es" sz="800" b="0" i="0" u="none" strike="noStrike">
                <a:latin typeface="Calibri" panose="020f0502020204030204"/>
              </a:rPr>
              <a:t>Las recomendaciones son:</a:t>
            </a:r>
          </a:p>
          <a:p>
            <a:pPr marL="228600" indent="-228600" algn="just" defTabSz="914066" rtl="0">
              <a:spcAft>
                <a:spcPts val="595"/>
              </a:spcAft>
              <a:buFont typeface="+mj-lt"/>
              <a:buAutoNum type="arabicPeriod"/>
              <a:defRPr/>
            </a:pPr>
            <a:r>
              <a:rPr lang="es" sz="800" b="0" i="0" u="none" strike="noStrike">
                <a:latin typeface="Calibri" panose="020f0502020204030204"/>
              </a:rPr>
              <a:t>Asegurarse de que se mantenga la documentación de todos los cambios en las tarifas de pago.</a:t>
            </a:r>
          </a:p>
          <a:p>
            <a:pPr marL="228600" indent="-228600" algn="just" defTabSz="914066" rtl="0">
              <a:spcAft>
                <a:spcPts val="595"/>
              </a:spcAft>
              <a:buFont typeface="+mj-lt"/>
              <a:buAutoNum type="arabicPeriod"/>
              <a:defRPr/>
            </a:pPr>
            <a:r>
              <a:rPr lang="es" sz="800" b="0" i="0" u="none" strike="noStrike">
                <a:latin typeface="Calibri" panose="020f0502020204030204"/>
              </a:rPr>
              <a:t>Que el GV considere usar NetSuite en lugar de QuickBooks Online.</a:t>
            </a:r>
          </a:p>
          <a:p>
            <a:pPr marL="228600" indent="-228600" algn="just" defTabSz="914066" rtl="0">
              <a:spcAft>
                <a:spcPts val="595"/>
              </a:spcAft>
              <a:buFont typeface="+mj-lt"/>
              <a:buAutoNum type="arabicPeriod"/>
              <a:defRPr/>
            </a:pPr>
            <a:r>
              <a:rPr lang="es" sz="800" b="0" i="0" u="none" strike="noStrike">
                <a:latin typeface="Calibri" panose="020f0502020204030204"/>
              </a:rPr>
              <a:t>Que el GV estime y actualice periódicamente las provisiones del GV para cuentas de cobro dudoso.</a:t>
            </a:r>
          </a:p>
          <a:p>
            <a:pPr marL="228600" indent="-228600" algn="just" defTabSz="914066" rtl="0">
              <a:spcAft>
                <a:spcPts val="595"/>
              </a:spcAft>
              <a:buFont typeface="+mj-lt"/>
              <a:buAutoNum type="arabicPeriod"/>
              <a:defRPr/>
            </a:pPr>
            <a:r>
              <a:rPr lang="es" sz="800" b="0" i="0" u="none" strike="noStrike">
                <a:latin typeface="Calibri" panose="020f0502020204030204"/>
              </a:rPr>
              <a:t>Las cuentas del GV y LV deben estar separadas y monitorearse por separado.</a:t>
            </a:r>
          </a:p>
          <a:p>
            <a:pPr marL="228600" indent="-228600" algn="just" defTabSz="914066" rtl="0">
              <a:spcAft>
                <a:spcPts val="595"/>
              </a:spcAft>
              <a:buFont typeface="+mj-lt"/>
              <a:buAutoNum type="arabicPeriod"/>
              <a:defRPr/>
            </a:pPr>
            <a:r>
              <a:rPr lang="es" sz="800" b="0" i="0" u="none" strike="noStrike">
                <a:latin typeface="Calibri" panose="020f0502020204030204"/>
              </a:rPr>
              <a:t>Revisar el acuerdo intercompañía para especificar qué transacciones son apropiadas y brindar orientación sobre la asignación de gastos</a:t>
            </a:r>
          </a:p>
          <a:p>
            <a:pPr marL="228600" indent="-228600" algn="just" defTabSz="914066" rtl="0">
              <a:spcAft>
                <a:spcPts val="595"/>
              </a:spcAft>
              <a:buFont typeface="+mj-lt"/>
              <a:buAutoNum type="arabicPeriod"/>
              <a:defRPr/>
            </a:pPr>
            <a:r>
              <a:rPr lang="es" sz="800" b="0" i="0" u="none" strike="noStrike">
                <a:latin typeface="Calibri" panose="020f0502020204030204"/>
              </a:rPr>
              <a:t>Implementar procedimientos detallados para la verificación y conciliación periódicas de las obligaciones del fondo de salud posjubilatorio.</a:t>
            </a:r>
          </a:p>
          <a:p>
            <a:pPr marL="0" indent="0" algn="just" defTabSz="914066">
              <a:spcAft>
                <a:spcPts val="595"/>
              </a:spcAft>
              <a:buFont typeface="+mj-lt"/>
              <a:buNone/>
              <a:defRPr/>
            </a:pPr>
            <a:endParaRPr lang="en-US" sz="800"/>
          </a:p>
        </p:txBody>
      </p:sp>
      <p:sp>
        <p:nvSpPr>
          <p:cNvPr id="2" name="Slide Image Placeholder 1"/>
          <p:cNvSpPr>
            <a:spLocks noGrp="1" noRot="1" noChangeAspect="1"/>
          </p:cNvSpPr>
          <p:nvPr>
            <p:ph type="sldImg"/>
          </p:nvPr>
        </p:nvSpPr>
        <p:spPr>
          <a:xfrm>
            <a:off x="1143000" y="463550"/>
            <a:ext cx="4724400" cy="2659063"/>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0044407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74595862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4" name="Notes Placeholder 3"/>
          <p:cNvSpPr>
            <a:spLocks noGrp="1"/>
          </p:cNvSpPr>
          <p:nvPr>
            <p:ph type="body" idx="1"/>
          </p:nvPr>
        </p:nvSpPr>
        <p:spPr>
          <a:xfrm>
            <a:off x="282862" y="3225839"/>
            <a:ext cx="6670992" cy="1185130"/>
          </a:xfrm>
        </p:spPr>
        <p:txBody>
          <a:bodyPr/>
          <a:lstStyle/>
          <a:p>
            <a:pPr algn="just" defTabSz="948300">
              <a:spcAft>
                <a:spcPts val="617"/>
              </a:spcAft>
              <a:defRPr/>
            </a:pPr>
            <a:endParaRPr lang="en-US" sz="800"/>
          </a:p>
        </p:txBody>
      </p:sp>
      <p:sp>
        <p:nvSpPr>
          <p:cNvPr id="2" name="Slide Image Placeholder 1"/>
          <p:cNvSpPr>
            <a:spLocks noGrp="1" noRot="1" noChangeAspect="1"/>
          </p:cNvSpPr>
          <p:nvPr>
            <p:ph type="sldImg"/>
          </p:nvPr>
        </p:nvSpPr>
        <p:spPr>
          <a:xfrm>
            <a:off x="1217613" y="479425"/>
            <a:ext cx="4879975" cy="2744788"/>
          </a:xfrm>
        </p:spPr>
      </p:sp>
      <p:sp>
        <p:nvSpPr>
          <p:cNvPr id="3" name="Header Placeholder 2">
            <a:extLst>
              <a:ext uri="{FF2B5EF4-FFF2-40B4-BE49-F238E27FC236}">
                <a16:creationId xmlns:a16="http://schemas.microsoft.com/office/drawing/2014/main" id="{6623D172-6D92-4152-89DB-8D67E70DA340}"/>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31110588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0350" y="669925"/>
            <a:ext cx="6200775" cy="3489325"/>
          </a:xfrm>
        </p:spPr>
      </p:sp>
      <p:sp>
        <p:nvSpPr>
          <p:cNvPr id="3" name="Notes Placeholder 2"/>
          <p:cNvSpPr>
            <a:spLocks noGrp="1"/>
          </p:cNvSpPr>
          <p:nvPr>
            <p:ph type="body" idx="1"/>
          </p:nvPr>
        </p:nvSpPr>
        <p:spPr>
          <a:xfrm>
            <a:off x="195866" y="4159333"/>
            <a:ext cx="6618670" cy="1167943"/>
          </a:xfrm>
        </p:spPr>
        <p:txBody>
          <a:bodyPr/>
          <a:lstStyle/>
          <a:p>
            <a:pPr rtl="0">
              <a:lnSpc>
                <a:spcPct val="150000"/>
              </a:lnSpc>
            </a:pPr>
            <a:r>
              <a:rPr lang="es" sz="800" b="0" i="0" u="none" strike="noStrike">
                <a:latin typeface="Calibri" panose="020f0502020204030204"/>
              </a:rPr>
              <a:t>Costo de los servicios por persona basado en 1.4 millones de personas.</a:t>
            </a:r>
          </a:p>
        </p:txBody>
      </p:sp>
      <p:sp>
        <p:nvSpPr>
          <p:cNvPr id="4" name="Header Placeholder 3">
            <a:extLst>
              <a:ext uri="{FF2B5EF4-FFF2-40B4-BE49-F238E27FC236}">
                <a16:creationId xmlns:a16="http://schemas.microsoft.com/office/drawing/2014/main" id="{84B41400-DBB7-424F-ABEE-A558AACE5AFC}"/>
              </a:ext>
            </a:extLst>
          </p:cNvPr>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80608691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 sz="1200" b="0" i="0" u="none" strike="noStrike">
                <a:latin typeface="Calibri" panose="020f0502020204030204"/>
              </a:rPr>
              <a:t>"Subs" es la abreviatura de suscripciones de software</a:t>
            </a:r>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40797573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215756025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2"/>
          </p:nvPr>
        </p:nvSpPr>
        <p:spPr/>
        <p:txBody>
          <a:bodyPr/>
          <a:lstStyle/>
          <a:p>
            <a:pPr rtl="0"/>
            <a:r>
              <a:rPr lang="es" sz="1200" b="0" i="0" u="none" strike="noStrike">
                <a:latin typeface="Calibri" panose="020f0502020204030204"/>
              </a:rPr>
              <a:t>70.ª Conferencia de Servicios Generales</a:t>
            </a:r>
          </a:p>
        </p:txBody>
      </p:sp>
    </p:spTree>
    <p:extLst>
      <p:ext uri="{BB962C8B-B14F-4D97-AF65-F5344CB8AC3E}">
        <p14:creationId xmlns:p14="http://schemas.microsoft.com/office/powerpoint/2010/main" val="169558922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1889640816"/>
      </p:ext>
    </p:extLst>
  </p:cSld>
  <p:clrMapOvr>
    <a:masterClrMapping/>
  </p:clrMapOvr>
  <p:transition spd="med">
    <p:random/>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2953100206"/>
      </p:ext>
    </p:extLst>
  </p:cSld>
  <p:clrMapOvr>
    <a:masterClrMapping/>
  </p:clrMapOvr>
  <p:transition spd="med">
    <p:random/>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2862210351"/>
      </p:ext>
    </p:extLst>
  </p:cSld>
  <p:clrMapOvr>
    <a:masterClrMapping/>
  </p:clrMapOvr>
  <p:transition spd="med">
    <p:random/>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cSld name="Content">
    <p:spTree>
      <p:nvGrpSpPr>
        <p:cNvPr id="1" name=""/>
        <p:cNvGrpSpPr/>
        <p:nvPr/>
      </p:nvGrpSpPr>
      <p:grpSpPr>
        <a:xfrm>
          <a:off x="0" y="0"/>
          <a:ext cx="0" cy="0"/>
        </a:xfrm>
      </p:grpSpPr>
      <p:sp>
        <p:nvSpPr>
          <p:cNvPr id="2" name="Content Placeholder 1"/>
          <p:cNvSpPr>
            <a:spLocks noGrp="1"/>
          </p:cNvSpPr>
          <p:nvPr>
            <p:ph/>
          </p:nvPr>
        </p:nvSpPr>
        <p:spPr>
          <a:xfrm>
            <a:off x="609600" y="304800"/>
            <a:ext cx="109728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693123"/>
      </p:ext>
    </p:extLst>
  </p:cSld>
  <p:clrMapOvr>
    <a:masterClrMapping/>
  </p:clrMapOvr>
  <p:transition spd="med">
    <p:random/>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x">
  <p:cSld name="Title &amp; Bullets">
    <p:spTree>
      <p:nvGrpSpPr>
        <p:cNvPr id="1" name=""/>
        <p:cNvGrpSpPr/>
        <p:nvPr/>
      </p:nvGrpSpPr>
      <p:grpSpPr>
        <a:xfrm>
          <a:off x="0" y="0"/>
          <a:ext cx="0" cy="0"/>
        </a:xfrm>
      </p:grpSpPr>
      <p:sp>
        <p:nvSpPr>
          <p:cNvPr id="18" name="Shape 18"/>
          <p:cNvSpPr>
            <a:spLocks noGrp="1"/>
          </p:cNvSpPr>
          <p:nvPr>
            <p:ph type="title"/>
          </p:nvPr>
        </p:nvSpPr>
        <p:spPr>
          <a:prstGeom prst="rect">
            <a:avLst/>
          </a:prstGeom>
        </p:spPr>
        <p:txBody>
          <a:bodyPr/>
          <a:lstStyle>
            <a:lvl1pPr>
              <a:defRPr sz="5600"/>
            </a:lvl1pPr>
          </a:lstStyle>
          <a:p>
            <a:pPr lvl="0">
              <a:defRPr sz="1800"/>
            </a:pPr>
            <a:r>
              <a:rPr sz="8000"/>
              <a:t>Title Text</a:t>
            </a:r>
          </a:p>
        </p:txBody>
      </p:sp>
      <p:sp>
        <p:nvSpPr>
          <p:cNvPr id="19" name="Shape 19"/>
          <p:cNvSpPr>
            <a:spLocks noGrp="1"/>
          </p:cNvSpPr>
          <p:nvPr>
            <p:ph type="body" idx="1"/>
          </p:nvPr>
        </p:nvSpPr>
        <p:spPr>
          <a:prstGeom prst="rect">
            <a:avLst/>
          </a:prstGeom>
        </p:spPr>
        <p:txBody>
          <a:bodyPr/>
          <a:lstStyle>
            <a:lvl1pPr>
              <a:defRPr sz="2500"/>
            </a:lvl1pPr>
            <a:lvl2pPr>
              <a:defRPr sz="2500"/>
            </a:lvl2pPr>
            <a:lvl3pPr>
              <a:defRPr sz="2500"/>
            </a:lvl3pPr>
            <a:lvl4pPr>
              <a:defRPr sz="2500"/>
            </a:lvl4pPr>
            <a:lvl5pPr>
              <a:defRPr sz="2500"/>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extLst>
      <p:ext uri="{BB962C8B-B14F-4D97-AF65-F5344CB8AC3E}">
        <p14:creationId xmlns:p14="http://schemas.microsoft.com/office/powerpoint/2010/main" val="729212878"/>
      </p:ext>
    </p:extLst>
  </p:cSld>
  <p:clrMapOvr>
    <a:masterClrMapping/>
  </p:clrMapOvr>
  <p:transition spd="med"/>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0B772F69-43FB-4487-96B4-F2B2DEEFA3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5CAB5C-0675-44B3-94F0-B6AE0EA804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7CE3A7-727C-44E5-8158-16CCDA30CD30}"/>
              </a:ext>
            </a:extLst>
          </p:cNvPr>
          <p:cNvSpPr>
            <a:spLocks noGrp="1"/>
          </p:cNvSpPr>
          <p:nvPr>
            <p:ph type="dt" sz="half" idx="10"/>
          </p:nvPr>
        </p:nvSpPr>
        <p:spPr/>
        <p:txBody>
          <a:bodyPr/>
          <a:lstStyle/>
          <a:p>
            <a:fld id="{BB7BB328-3707-453A-8F04-12C4E61E90C9}" type="datetime1">
              <a:rPr lang="en-US" smtClean="0"/>
              <a:t>4/11/24</a:t>
            </a:fld>
            <a:endParaRPr lang="en-US"/>
          </a:p>
        </p:txBody>
      </p:sp>
      <p:sp>
        <p:nvSpPr>
          <p:cNvPr id="5" name="Footer Placeholder 4">
            <a:extLst>
              <a:ext uri="{FF2B5EF4-FFF2-40B4-BE49-F238E27FC236}">
                <a16:creationId xmlns:a16="http://schemas.microsoft.com/office/drawing/2014/main" id="{053520D9-1776-4925-BD6D-247B88FF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1EEF8-DAF0-4019-9545-3A7A78B03221}"/>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49305904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ED848EA0-491A-49FF-9737-DB0BE3527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44EA05-D21A-4E1C-8411-66C488A31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C19298-F1AD-4187-AFCE-DE5AC64E2C09}"/>
              </a:ext>
            </a:extLst>
          </p:cNvPr>
          <p:cNvSpPr>
            <a:spLocks noGrp="1"/>
          </p:cNvSpPr>
          <p:nvPr>
            <p:ph type="dt" sz="half" idx="10"/>
          </p:nvPr>
        </p:nvSpPr>
        <p:spPr/>
        <p:txBody>
          <a:bodyPr/>
          <a:lstStyle/>
          <a:p>
            <a:fld id="{AE638A63-D48E-4AB5-ACFF-53C98E26C819}" type="datetime1">
              <a:rPr lang="en-US" smtClean="0"/>
              <a:t>4/11/24</a:t>
            </a:fld>
            <a:endParaRPr lang="en-US"/>
          </a:p>
        </p:txBody>
      </p:sp>
      <p:sp>
        <p:nvSpPr>
          <p:cNvPr id="5" name="Footer Placeholder 4">
            <a:extLst>
              <a:ext uri="{FF2B5EF4-FFF2-40B4-BE49-F238E27FC236}">
                <a16:creationId xmlns:a16="http://schemas.microsoft.com/office/drawing/2014/main" id="{7EB842FE-1443-4BAE-AC47-8D96A63EA2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06061-1040-4ED3-AD1B-37CD5C30D2A5}"/>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8556919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3C06979A-63E6-4961-A7A8-F9FA3134B7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385F0E-938E-4002-A38F-1E7DD27E97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283DD-50FA-4840-AD15-699F4265543E}"/>
              </a:ext>
            </a:extLst>
          </p:cNvPr>
          <p:cNvSpPr>
            <a:spLocks noGrp="1"/>
          </p:cNvSpPr>
          <p:nvPr>
            <p:ph type="dt" sz="half" idx="10"/>
          </p:nvPr>
        </p:nvSpPr>
        <p:spPr/>
        <p:txBody>
          <a:bodyPr/>
          <a:lstStyle/>
          <a:p>
            <a:fld id="{101DE210-C036-4BB8-8E62-79CBD4A1DAF1}" type="datetime1">
              <a:rPr lang="en-US" smtClean="0"/>
              <a:t>4/11/24</a:t>
            </a:fld>
            <a:endParaRPr lang="en-US"/>
          </a:p>
        </p:txBody>
      </p:sp>
      <p:sp>
        <p:nvSpPr>
          <p:cNvPr id="5" name="Footer Placeholder 4">
            <a:extLst>
              <a:ext uri="{FF2B5EF4-FFF2-40B4-BE49-F238E27FC236}">
                <a16:creationId xmlns:a16="http://schemas.microsoft.com/office/drawing/2014/main" id="{5B00D06B-8331-4833-8FBA-C84821A661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31CE3-F86B-4CFA-9282-95D8BF0E7029}"/>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35317127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8363CD3B-BFB2-4D7A-841D-EDF8D2192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65B063-DDCD-4321-9AE5-962367F76C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5BA27-6FD0-42F2-9D3E-E2C5AFA544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3C740B-1A4D-41B4-8551-6D930AC821F3}"/>
              </a:ext>
            </a:extLst>
          </p:cNvPr>
          <p:cNvSpPr>
            <a:spLocks noGrp="1"/>
          </p:cNvSpPr>
          <p:nvPr>
            <p:ph type="dt" sz="half" idx="10"/>
          </p:nvPr>
        </p:nvSpPr>
        <p:spPr/>
        <p:txBody>
          <a:bodyPr/>
          <a:lstStyle/>
          <a:p>
            <a:fld id="{FAEC4236-7486-452E-8D28-492999EDD733}" type="datetime1">
              <a:rPr lang="en-US" smtClean="0"/>
              <a:t>4/11/24</a:t>
            </a:fld>
            <a:endParaRPr lang="en-US"/>
          </a:p>
        </p:txBody>
      </p:sp>
      <p:sp>
        <p:nvSpPr>
          <p:cNvPr id="6" name="Footer Placeholder 5">
            <a:extLst>
              <a:ext uri="{FF2B5EF4-FFF2-40B4-BE49-F238E27FC236}">
                <a16:creationId xmlns:a16="http://schemas.microsoft.com/office/drawing/2014/main" id="{B9D79CC5-8ECE-4FF1-9EB3-614A13B99D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1BE18-D03C-43D7-9992-DA0B922456F8}"/>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394608011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E00A31BA-18FF-428A-84B2-F801A5417B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532575-4ECD-4700-9810-E026BED3DD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19600-9045-4D1A-B7CB-D41AD5B89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4F4DAF-71F5-4077-9945-DABA5B594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D5400-4F96-4A44-9F6A-B2E2C6520B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5129E2-5D7E-4B33-BBBA-69B91E78EC34}"/>
              </a:ext>
            </a:extLst>
          </p:cNvPr>
          <p:cNvSpPr>
            <a:spLocks noGrp="1"/>
          </p:cNvSpPr>
          <p:nvPr>
            <p:ph type="dt" sz="half" idx="10"/>
          </p:nvPr>
        </p:nvSpPr>
        <p:spPr/>
        <p:txBody>
          <a:bodyPr/>
          <a:lstStyle/>
          <a:p>
            <a:fld id="{CD54327E-6F08-4CCF-B72A-656882CB31B5}" type="datetime1">
              <a:rPr lang="en-US" smtClean="0"/>
              <a:t>4/11/24</a:t>
            </a:fld>
            <a:endParaRPr lang="en-US"/>
          </a:p>
        </p:txBody>
      </p:sp>
      <p:sp>
        <p:nvSpPr>
          <p:cNvPr id="8" name="Footer Placeholder 7">
            <a:extLst>
              <a:ext uri="{FF2B5EF4-FFF2-40B4-BE49-F238E27FC236}">
                <a16:creationId xmlns:a16="http://schemas.microsoft.com/office/drawing/2014/main" id="{911D3296-5F23-4265-B58F-29912971F1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3A8250-3B64-4D78-A750-C23943FF56E0}"/>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62994857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088720F9-968B-4442-A023-9C19D743A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61AA86-50D0-4F1D-A758-7B0E18863EC3}"/>
              </a:ext>
            </a:extLst>
          </p:cNvPr>
          <p:cNvSpPr>
            <a:spLocks noGrp="1"/>
          </p:cNvSpPr>
          <p:nvPr>
            <p:ph type="dt" sz="half" idx="10"/>
          </p:nvPr>
        </p:nvSpPr>
        <p:spPr/>
        <p:txBody>
          <a:bodyPr/>
          <a:lstStyle/>
          <a:p>
            <a:fld id="{75EFD9E1-6494-4FB3-98C9-07D89A1766E8}" type="datetime1">
              <a:rPr lang="en-US" smtClean="0"/>
              <a:t>4/11/24</a:t>
            </a:fld>
            <a:endParaRPr lang="en-US"/>
          </a:p>
        </p:txBody>
      </p:sp>
      <p:sp>
        <p:nvSpPr>
          <p:cNvPr id="4" name="Footer Placeholder 3">
            <a:extLst>
              <a:ext uri="{FF2B5EF4-FFF2-40B4-BE49-F238E27FC236}">
                <a16:creationId xmlns:a16="http://schemas.microsoft.com/office/drawing/2014/main" id="{2A27B9BE-30D6-4D9A-802F-C35AB89D5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87735C-0A59-46CC-9244-A22D52D61F95}"/>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9910661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1651547478"/>
      </p:ext>
    </p:extLst>
  </p:cSld>
  <p:clrMapOvr>
    <a:masterClrMapping/>
  </p:clrMapOvr>
  <p:transition spd="med">
    <p:random/>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56BFD3D4-C615-476A-8009-92CED5569378}"/>
              </a:ext>
            </a:extLst>
          </p:cNvPr>
          <p:cNvSpPr>
            <a:spLocks noGrp="1"/>
          </p:cNvSpPr>
          <p:nvPr>
            <p:ph type="dt" sz="half" idx="10"/>
          </p:nvPr>
        </p:nvSpPr>
        <p:spPr/>
        <p:txBody>
          <a:bodyPr/>
          <a:lstStyle/>
          <a:p>
            <a:fld id="{CED9A47E-B99F-414E-95AF-7F81E94DD68B}" type="datetime1">
              <a:rPr lang="en-US" smtClean="0"/>
              <a:t>4/11/24</a:t>
            </a:fld>
            <a:endParaRPr lang="en-US"/>
          </a:p>
        </p:txBody>
      </p:sp>
      <p:sp>
        <p:nvSpPr>
          <p:cNvPr id="3" name="Footer Placeholder 2">
            <a:extLst>
              <a:ext uri="{FF2B5EF4-FFF2-40B4-BE49-F238E27FC236}">
                <a16:creationId xmlns:a16="http://schemas.microsoft.com/office/drawing/2014/main" id="{17188372-3F61-41D0-90DA-6950C9E0FD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79807B-C9F3-4CE9-AF37-76B9050CCC86}"/>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7069164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FE5504B-E4FB-40EC-BA0F-C358250AE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1122A4-F887-4484-9005-D719279744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0AD45A-0AC9-4625-AC87-084091225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C5F4F-774A-499E-BD66-92842CDB2C12}"/>
              </a:ext>
            </a:extLst>
          </p:cNvPr>
          <p:cNvSpPr>
            <a:spLocks noGrp="1"/>
          </p:cNvSpPr>
          <p:nvPr>
            <p:ph type="dt" sz="half" idx="10"/>
          </p:nvPr>
        </p:nvSpPr>
        <p:spPr/>
        <p:txBody>
          <a:bodyPr/>
          <a:lstStyle/>
          <a:p>
            <a:fld id="{32E8268E-EF13-4ECD-AF54-33357CC2A422}" type="datetime1">
              <a:rPr lang="en-US" smtClean="0"/>
              <a:t>4/11/24</a:t>
            </a:fld>
            <a:endParaRPr lang="en-US"/>
          </a:p>
        </p:txBody>
      </p:sp>
      <p:sp>
        <p:nvSpPr>
          <p:cNvPr id="6" name="Footer Placeholder 5">
            <a:extLst>
              <a:ext uri="{FF2B5EF4-FFF2-40B4-BE49-F238E27FC236}">
                <a16:creationId xmlns:a16="http://schemas.microsoft.com/office/drawing/2014/main" id="{01A4384B-658C-4040-A9CF-CE8F1835C9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680E4-E404-4369-AD78-61206888DF4D}"/>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6060583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E5CA8EBF-43A3-40FF-931A-3C326A27F5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B24871-D9ED-44E5-9604-E599BEFA8A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550558-686A-47D9-8748-AD070B1643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66B14-4160-471B-8FC3-D6DD865074EF}"/>
              </a:ext>
            </a:extLst>
          </p:cNvPr>
          <p:cNvSpPr>
            <a:spLocks noGrp="1"/>
          </p:cNvSpPr>
          <p:nvPr>
            <p:ph type="dt" sz="half" idx="10"/>
          </p:nvPr>
        </p:nvSpPr>
        <p:spPr/>
        <p:txBody>
          <a:bodyPr/>
          <a:lstStyle/>
          <a:p>
            <a:fld id="{F444C8EB-D7ED-44AB-B6F3-BA7B2EB16F18}" type="datetime1">
              <a:rPr lang="en-US" smtClean="0"/>
              <a:t>4/11/24</a:t>
            </a:fld>
            <a:endParaRPr lang="en-US"/>
          </a:p>
        </p:txBody>
      </p:sp>
      <p:sp>
        <p:nvSpPr>
          <p:cNvPr id="6" name="Footer Placeholder 5">
            <a:extLst>
              <a:ext uri="{FF2B5EF4-FFF2-40B4-BE49-F238E27FC236}">
                <a16:creationId xmlns:a16="http://schemas.microsoft.com/office/drawing/2014/main" id="{17C420CE-E27A-477A-9433-2BE87E077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C9AB0-38D6-4EAB-A16A-F020E284727A}"/>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19414616"/>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8143E99B-2DD5-45CB-8E9C-55DAA9B57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F2FD07-7FCE-481E-99C8-658CAC286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05B489-B7FB-4A89-A83E-C51FACE9A991}"/>
              </a:ext>
            </a:extLst>
          </p:cNvPr>
          <p:cNvSpPr>
            <a:spLocks noGrp="1"/>
          </p:cNvSpPr>
          <p:nvPr>
            <p:ph type="dt" sz="half" idx="10"/>
          </p:nvPr>
        </p:nvSpPr>
        <p:spPr/>
        <p:txBody>
          <a:bodyPr/>
          <a:lstStyle/>
          <a:p>
            <a:fld id="{FA4D9D0A-38BE-4EF0-81FA-DC51EA841430}" type="datetime1">
              <a:rPr lang="en-US" smtClean="0"/>
              <a:t>4/11/24</a:t>
            </a:fld>
            <a:endParaRPr lang="en-US"/>
          </a:p>
        </p:txBody>
      </p:sp>
      <p:sp>
        <p:nvSpPr>
          <p:cNvPr id="5" name="Footer Placeholder 4">
            <a:extLst>
              <a:ext uri="{FF2B5EF4-FFF2-40B4-BE49-F238E27FC236}">
                <a16:creationId xmlns:a16="http://schemas.microsoft.com/office/drawing/2014/main" id="{110F1B87-ADC2-4ECD-8236-CE7B60A98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4B57E-AE8E-4561-8774-B1DBBEEA6BDC}"/>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3622957682"/>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FC910022-86B6-433E-A36B-591FBFCB4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06D25C-6F78-411C-9D5D-8B0174DFB1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33F19-E842-493C-9983-9BB3D6DE975A}"/>
              </a:ext>
            </a:extLst>
          </p:cNvPr>
          <p:cNvSpPr>
            <a:spLocks noGrp="1"/>
          </p:cNvSpPr>
          <p:nvPr>
            <p:ph type="dt" sz="half" idx="10"/>
          </p:nvPr>
        </p:nvSpPr>
        <p:spPr/>
        <p:txBody>
          <a:bodyPr/>
          <a:lstStyle/>
          <a:p>
            <a:fld id="{CB9A8F37-B465-4311-984A-8A97608F4BCA}" type="datetime1">
              <a:rPr lang="en-US" smtClean="0"/>
              <a:t>4/11/24</a:t>
            </a:fld>
            <a:endParaRPr lang="en-US"/>
          </a:p>
        </p:txBody>
      </p:sp>
      <p:sp>
        <p:nvSpPr>
          <p:cNvPr id="5" name="Footer Placeholder 4">
            <a:extLst>
              <a:ext uri="{FF2B5EF4-FFF2-40B4-BE49-F238E27FC236}">
                <a16:creationId xmlns:a16="http://schemas.microsoft.com/office/drawing/2014/main" id="{2969978F-F14C-4867-8137-652CC4AA9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0A380-D00F-4CBA-B4EA-153C3CFD82AA}"/>
              </a:ext>
            </a:extLst>
          </p:cNvPr>
          <p:cNvSpPr>
            <a:spLocks noGrp="1"/>
          </p:cNvSpPr>
          <p:nvPr>
            <p:ph type="sldNum" sz="quarter" idx="12"/>
          </p:nvPr>
        </p:nvSpPr>
        <p:spPr/>
        <p:txBody>
          <a:bodyPr/>
          <a:lstStyle/>
          <a:p>
            <a:fld id="{48A64ACC-3B63-487F-A502-B71A7750656B}" type="slidenum">
              <a:rPr lang="en-US" smtClean="0"/>
              <a:t>‹#›</a:t>
            </a:fld>
            <a:endParaRPr lang="en-US"/>
          </a:p>
        </p:txBody>
      </p:sp>
    </p:spTree>
    <p:extLst>
      <p:ext uri="{BB962C8B-B14F-4D97-AF65-F5344CB8AC3E}">
        <p14:creationId xmlns:p14="http://schemas.microsoft.com/office/powerpoint/2010/main" val="26862265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4091522327"/>
      </p:ext>
    </p:extLst>
  </p:cSld>
  <p:clrMapOvr>
    <a:masterClrMapping/>
  </p:clrMapOvr>
  <p:transition spd="med">
    <p:random/>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529042437"/>
      </p:ext>
    </p:extLst>
  </p:cSld>
  <p:clrMapOvr>
    <a:masterClrMapping/>
  </p:clrMapOvr>
  <p:transition spd="med">
    <p:random/>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69793962"/>
      </p:ext>
    </p:extLst>
  </p:cSld>
  <p:clrMapOvr>
    <a:masterClrMapping/>
  </p:clrMapOvr>
  <p:transition spd="med">
    <p:random/>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4254405506"/>
      </p:ext>
    </p:extLst>
  </p:cSld>
  <p:clrMapOvr>
    <a:masterClrMapping/>
  </p:clrMapOvr>
  <p:transition spd="med">
    <p:random/>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006177638"/>
      </p:ext>
    </p:extLst>
  </p:cSld>
  <p:clrMapOvr>
    <a:masterClrMapping/>
  </p:clrMapOvr>
  <p:transition spd="med">
    <p:random/>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3699048301"/>
      </p:ext>
    </p:extLst>
  </p:cSld>
  <p:clrMapOvr>
    <a:masterClrMapping/>
  </p:clrMapOvr>
  <p:transition spd="med">
    <p:random/>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BC5ACE-0499-4162-AF48-071B2A343F0E}" type="slidenum">
              <a:rPr lang="en-US" smtClean="0"/>
              <a:t>‹#›</a:t>
            </a:fld>
            <a:endParaRPr lang="en-US"/>
          </a:p>
        </p:txBody>
      </p:sp>
    </p:spTree>
    <p:extLst>
      <p:ext uri="{BB962C8B-B14F-4D97-AF65-F5344CB8AC3E}">
        <p14:creationId xmlns:p14="http://schemas.microsoft.com/office/powerpoint/2010/main" val="693434903"/>
      </p:ext>
    </p:extLst>
  </p:cSld>
  <p:clrMapOvr>
    <a:masterClrMapping/>
  </p:clrMapOvr>
  <p:transition spd="med">
    <p:random/>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slideLayout" Target="../slideLayouts/slideLayout23.xml" /><Relationship Id="rId11" Type="http://schemas.openxmlformats.org/officeDocument/2006/relationships/slideLayout" Target="../slideLayouts/slideLayout24.xml" /><Relationship Id="rId12" Type="http://schemas.openxmlformats.org/officeDocument/2006/relationships/theme" Target="../theme/theme2.xml" /><Relationship Id="rId2" Type="http://schemas.openxmlformats.org/officeDocument/2006/relationships/slideLayout" Target="../slideLayouts/slideLayout15.xml" /><Relationship Id="rId3" Type="http://schemas.openxmlformats.org/officeDocument/2006/relationships/slideLayout" Target="../slideLayouts/slideLayout16.xml" /><Relationship Id="rId4" Type="http://schemas.openxmlformats.org/officeDocument/2006/relationships/slideLayout" Target="../slideLayouts/slideLayout17.xml" /><Relationship Id="rId5" Type="http://schemas.openxmlformats.org/officeDocument/2006/relationships/slideLayout" Target="../slideLayouts/slideLayout18.xml" /><Relationship Id="rId6" Type="http://schemas.openxmlformats.org/officeDocument/2006/relationships/slideLayout" Target="../slideLayouts/slideLayout19.xml" /><Relationship Id="rId7" Type="http://schemas.openxmlformats.org/officeDocument/2006/relationships/slideLayout" Target="../slideLayouts/slideLayout20.xml" /><Relationship Id="rId8" Type="http://schemas.openxmlformats.org/officeDocument/2006/relationships/slideLayout" Target="../slideLayouts/slideLayout21.xml" /><Relationship Id="rId9" Type="http://schemas.openxmlformats.org/officeDocument/2006/relationships/slideLayout" Target="../slideLayouts/slideLayout2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C5ACE-0499-4162-AF48-071B2A343F0E}" type="slidenum">
              <a:rPr lang="en-US" smtClean="0"/>
              <a:t>‹#›</a:t>
            </a:fld>
            <a:endParaRPr lang="en-US"/>
          </a:p>
        </p:txBody>
      </p:sp>
    </p:spTree>
    <p:extLst>
      <p:ext uri="{BB962C8B-B14F-4D97-AF65-F5344CB8AC3E}">
        <p14:creationId xmlns:p14="http://schemas.microsoft.com/office/powerpoint/2010/main" val="147181612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2" r:id="rId13"/>
  </p:sldLayoutIdLst>
  <p:transition spd="med">
    <p:random/>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D9DB76E5-713F-4B92-A64C-AC800D61D8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EA123-9738-4961-92E9-6CEAE00E6A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62464-6F03-4663-9A41-E0006EB81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A884C-427C-4989-8B37-C35AB10D2572}" type="datetime1">
              <a:rPr lang="en-US" smtClean="0"/>
              <a:t>4/11/24</a:t>
            </a:fld>
            <a:endParaRPr lang="en-US"/>
          </a:p>
        </p:txBody>
      </p:sp>
      <p:sp>
        <p:nvSpPr>
          <p:cNvPr id="5" name="Footer Placeholder 4">
            <a:extLst>
              <a:ext uri="{FF2B5EF4-FFF2-40B4-BE49-F238E27FC236}">
                <a16:creationId xmlns:a16="http://schemas.microsoft.com/office/drawing/2014/main" id="{E19214AA-59FF-4C9F-9DE3-F51326C8B0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2746B-EF15-4EED-9B54-1BF597A8C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4ACC-3B63-487F-A502-B71A7750656B}" type="slidenum">
              <a:rPr lang="en-US" smtClean="0"/>
              <a:t>‹#›</a:t>
            </a:fld>
            <a:endParaRPr lang="en-US"/>
          </a:p>
        </p:txBody>
      </p:sp>
    </p:spTree>
    <p:extLst>
      <p:ext uri="{BB962C8B-B14F-4D97-AF65-F5344CB8AC3E}">
        <p14:creationId xmlns:p14="http://schemas.microsoft.com/office/powerpoint/2010/main" val="56334681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wmf" /><Relationship Id="rId4" Type="http://schemas.openxmlformats.org/officeDocument/2006/relationships/image" Target="../media/image2.png" /><Relationship Id="rId5" Type="http://schemas.openxmlformats.org/officeDocument/2006/relationships/customXml" Target="../ink/ink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3.xml" /><Relationship Id="rId3" Type="http://schemas.openxmlformats.org/officeDocument/2006/relationships/image" Target="../media/image5.png" /><Relationship Id="rId4"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4.xml" /><Relationship Id="rId3" Type="http://schemas.openxmlformats.org/officeDocument/2006/relationships/chart" Target="../charts/char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5.xml" /><Relationship Id="rId3" Type="http://schemas.openxmlformats.org/officeDocument/2006/relationships/chart" Target="../charts/char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chart" Target="../charts/chart4.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8.xml" /><Relationship Id="rId3" Type="http://schemas.openxmlformats.org/officeDocument/2006/relationships/chart" Target="../charts/chart5.xml" /><Relationship Id="rId4" Type="http://schemas.openxmlformats.org/officeDocument/2006/relationships/chart" Target="../charts/chart6.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19.xml" /><Relationship Id="rId3" Type="http://schemas.openxmlformats.org/officeDocument/2006/relationships/chart" Target="../charts/chart7.xml" /><Relationship Id="rId4" Type="http://schemas.openxmlformats.org/officeDocument/2006/relationships/chart" Target="../charts/chart8.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customXml" Target="../ink/ink2.xml" /><Relationship Id="rId4"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1.xml" /><Relationship Id="rId3" Type="http://schemas.openxmlformats.org/officeDocument/2006/relationships/image" Target="../media/image8.jpeg" /><Relationship Id="rId4" Type="http://schemas.openxmlformats.org/officeDocument/2006/relationships/image" Target="../media/image9.wmf" /><Relationship Id="rId5" Type="http://schemas.openxmlformats.org/officeDocument/2006/relationships/image" Target="../media/image10.jpeg" /><Relationship Id="rId6" Type="http://schemas.openxmlformats.org/officeDocument/2006/relationships/image" Target="../media/image11.png" /><Relationship Id="rId7" Type="http://schemas.openxmlformats.org/officeDocument/2006/relationships/image" Target="../media/image12.png" /><Relationship Id="rId8" Type="http://schemas.openxmlformats.org/officeDocument/2006/relationships/image" Target="../media/image13.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chart" Target="../charts/chart9.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notesSlide" Target="../notesSlides/notesSlide27.xml" /><Relationship Id="rId3" Type="http://schemas.openxmlformats.org/officeDocument/2006/relationships/chart" Target="../charts/chart1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28.xml" /><Relationship Id="rId3" Type="http://schemas.openxmlformats.org/officeDocument/2006/relationships/image" Target="../media/image14.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customXml" Target="../ink/ink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customXml" Target="../ink/ink4.xml" /><Relationship Id="rId4" Type="http://schemas.openxmlformats.org/officeDocument/2006/relationships/image" Target="../media/image4.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customXml" Target="../ink/ink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9.xml" /><Relationship Id="rId3"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51" name="Rectangle 3"/>
          <p:cNvSpPr>
            <a:spLocks noGrp="1" noChangeArrowheads="1"/>
          </p:cNvSpPr>
          <p:nvPr>
            <p:ph type="subTitle" idx="4294967295"/>
          </p:nvPr>
        </p:nvSpPr>
        <p:spPr>
          <a:xfrm>
            <a:off x="6096000" y="5562600"/>
            <a:ext cx="5562600" cy="1066800"/>
          </a:xfrm>
        </p:spPr>
        <p:txBody>
          <a:bodyPr>
            <a:noAutofit/>
          </a:bodyPr>
          <a:lstStyle/>
          <a:p>
            <a:pPr marL="0" indent="0" algn="r" rtl="0" eaLnBrk="1" hangingPunct="1">
              <a:lnSpc>
                <a:spcPct val="90000"/>
              </a:lnSpc>
              <a:spcBef>
                <a:spcPct val="0"/>
              </a:spcBef>
              <a:buNone/>
              <a:defRPr/>
            </a:pPr>
            <a:r>
              <a:rPr lang="es" sz="2400" b="1" i="0" u="none" strike="noStrike">
                <a:solidFill>
                  <a:srgbClr val="3366FF"/>
                </a:solidFill>
                <a:latin typeface="Arial Narrow"/>
              </a:rPr>
              <a:t>Kevin Prior, CFA, CPA</a:t>
            </a:r>
          </a:p>
          <a:p>
            <a:pPr marL="0" indent="0" algn="r" rtl="0" eaLnBrk="1" hangingPunct="1">
              <a:lnSpc>
                <a:spcPct val="90000"/>
              </a:lnSpc>
              <a:spcBef>
                <a:spcPct val="0"/>
              </a:spcBef>
              <a:buNone/>
              <a:defRPr/>
            </a:pPr>
            <a:r>
              <a:rPr lang="es" sz="2400" b="1" i="0" u="none" strike="noStrike">
                <a:solidFill>
                  <a:srgbClr val="3366FF"/>
                </a:solidFill>
                <a:latin typeface="Arial Narrow"/>
              </a:rPr>
              <a:t>Custodio clase A (no alcohólico) </a:t>
            </a:r>
            <a:br>
              <a:rPr lang="es" sz="2400" b="1">
                <a:solidFill>
                  <a:srgbClr val="3366FF"/>
                </a:solidFill>
                <a:latin typeface="Arial Narrow"/>
              </a:rPr>
            </a:br>
            <a:r>
              <a:rPr lang="es" sz="2400" b="1" i="0" u="none" strike="noStrike">
                <a:solidFill>
                  <a:srgbClr val="3366FF"/>
                </a:solidFill>
                <a:latin typeface="Arial Narrow"/>
              </a:rPr>
              <a:t>Tesorero de la Junta de Servicios Generales</a:t>
            </a:r>
          </a:p>
        </p:txBody>
      </p:sp>
      <p:pic>
        <p:nvPicPr>
          <p:cNvPr id="4099" name="Picture 6" descr="MC900002168[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93912" y="1929493"/>
            <a:ext cx="853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9"/>
          <p:cNvSpPr txBox="1">
            <a:spLocks noChangeArrowheads="1"/>
          </p:cNvSpPr>
          <p:nvPr/>
        </p:nvSpPr>
        <p:spPr bwMode="auto">
          <a:xfrm>
            <a:off x="0" y="127338"/>
            <a:ext cx="12192000" cy="1015663"/>
          </a:xfrm>
          <a:prstGeom prst="rect">
            <a:avLst/>
          </a:prstGeom>
          <a:solidFill>
            <a:schemeClr val="accent1">
              <a:lumMod val="20000"/>
              <a:lumOff val="80000"/>
            </a:schemeClr>
          </a:solidFill>
          <a:ln>
            <a:noFill/>
          </a:ln>
          <a:effectLst/>
        </p:spPr>
        <p:txBody>
          <a:bodyPr wrap="square">
            <a:no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rtl="0" eaLnBrk="1" hangingPunct="1">
              <a:spcBef>
                <a:spcPct val="50000"/>
              </a:spcBef>
              <a:defRPr/>
            </a:pPr>
            <a:r>
              <a:rPr lang="es" sz="4800" b="1" i="0" u="none" strike="noStrike">
                <a:solidFill>
                  <a:srgbClr val="3366FF"/>
                </a:solidFill>
                <a:latin typeface="Arial Black"/>
              </a:rPr>
              <a:t>SENTADOS A LA MESA</a:t>
            </a:r>
            <a:r>
              <a:rPr lang="es" sz="6000" b="1" i="0" u="none" strike="noStrike">
                <a:solidFill>
                  <a:srgbClr val="3366FF"/>
                </a:solidFill>
                <a:latin typeface="Arial Black"/>
              </a:rPr>
              <a:t> </a:t>
            </a:r>
            <a:r>
              <a:rPr lang="es" sz="4800" b="1" i="0" u="none" strike="noStrike">
                <a:solidFill>
                  <a:srgbClr val="3366FF"/>
                </a:solidFill>
                <a:latin typeface="Arial Black"/>
              </a:rPr>
              <a:t>DEL PÍCNIC</a:t>
            </a:r>
          </a:p>
        </p:txBody>
      </p:sp>
      <p:pic>
        <p:nvPicPr>
          <p:cNvPr id="4101" name="Picture 7" descr="menu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76800" y="1023608"/>
            <a:ext cx="3193918" cy="161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Oval 8"/>
          <p:cNvSpPr>
            <a:spLocks noChangeArrowheads="1"/>
          </p:cNvSpPr>
          <p:nvPr/>
        </p:nvSpPr>
        <p:spPr bwMode="auto">
          <a:xfrm>
            <a:off x="5922964" y="1432580"/>
            <a:ext cx="1065211" cy="1371600"/>
          </a:xfrm>
          <a:prstGeom prst="ellipse">
            <a:avLst/>
          </a:prstGeom>
          <a:noFill/>
          <a:ln>
            <a:noFill/>
          </a:ln>
          <a:effectLst/>
        </p:spPr>
        <p:txBody>
          <a:bodyPr wrap="none" anchor="ctr">
            <a:noAutofit/>
          </a:bodyPr>
          <a:lstStyle/>
          <a:p>
            <a:pPr algn="ctr" rtl="0" eaLnBrk="1" hangingPunct="1">
              <a:defRPr/>
            </a:pPr>
            <a:r>
              <a:rPr lang="es" sz="2000" b="1" i="0" u="none" strike="noStrike">
                <a:solidFill>
                  <a:srgbClr val="C00000"/>
                </a:solidFill>
                <a:latin typeface="Arial Narrow"/>
                <a:cs typeface="Arial"/>
              </a:rPr>
              <a:t>Finanzas</a:t>
            </a:r>
          </a:p>
          <a:p>
            <a:pPr algn="ctr" rtl="0" eaLnBrk="1" hangingPunct="1">
              <a:defRPr/>
            </a:pPr>
            <a:r>
              <a:rPr lang="es" sz="2000" b="1" i="0" u="none" strike="noStrike">
                <a:solidFill>
                  <a:srgbClr val="C00000"/>
                </a:solidFill>
                <a:latin typeface="Arial Narrow"/>
                <a:cs typeface="Arial"/>
              </a:rPr>
              <a:t>74.ª</a:t>
            </a:r>
          </a:p>
          <a:p>
            <a:pPr algn="ctr" rtl="0" eaLnBrk="1" hangingPunct="1">
              <a:defRPr/>
            </a:pPr>
            <a:r>
              <a:rPr lang="es" sz="2000" b="1" i="0" u="none" strike="noStrike">
                <a:solidFill>
                  <a:srgbClr val="C00000"/>
                </a:solidFill>
                <a:latin typeface="Arial Narrow"/>
                <a:cs typeface="Arial"/>
              </a:rPr>
              <a:t>Conferencia </a:t>
            </a:r>
            <a:br>
              <a:rPr lang="es" sz="2000" b="1" i="0" u="none" strike="noStrike">
                <a:solidFill>
                  <a:srgbClr val="C00000"/>
                </a:solidFill>
                <a:latin typeface="Arial Narrow"/>
                <a:cs typeface="Arial"/>
              </a:rPr>
            </a:br>
            <a:r>
              <a:rPr lang="es" sz="2000" b="1" i="0" u="none" strike="noStrike">
                <a:solidFill>
                  <a:srgbClr val="C00000"/>
                </a:solidFill>
                <a:latin typeface="Arial Narrow"/>
                <a:cs typeface="Arial"/>
              </a:rPr>
              <a:t>de Servicios Generales</a:t>
            </a:r>
          </a:p>
          <a:p>
            <a:pPr algn="ctr" eaLnBrk="1" hangingPunct="1">
              <a:defRPr/>
            </a:pPr>
            <a:endParaRPr lang="en-US" altLang="en-US" sz="2000" b="1">
              <a:solidFill>
                <a:srgbClr val="C00000"/>
              </a:solidFill>
              <a:effectLst>
                <a:outerShdw blurRad="38100" dist="38100" dir="2700000" algn="tl">
                  <a:srgbClr val="C0C0C0"/>
                </a:outerShdw>
              </a:effectLst>
              <a:latin typeface="Arial Narrow" pitchFamily="34" charset="0"/>
              <a:cs typeface="Arial"/>
            </a:endParaRPr>
          </a:p>
        </p:txBody>
      </p:sp>
      <p:contentPart p14:bwMode="auto" r:id="rId5">
        <p14:nvContentPartPr>
          <p14:cNvPr id="3" name="Ink 2"/>
          <p14:cNvContentPartPr/>
          <p14:nvPr/>
        </p14:nvContentPartPr>
        <p14:xfrm>
          <a:off x="-132159" y="1885426"/>
          <a:ext cx="6480" cy="32040"/>
        </p14:xfrm>
      </p:contentPart>
      <p:cxnSp>
        <p:nvCxnSpPr>
          <p:cNvPr id="2" name="Straight Connector 1"/>
          <p:cNvCxnSpPr/>
          <p:nvPr/>
        </p:nvCxnSpPr>
        <p:spPr>
          <a:xfrm>
            <a:off x="5159375" y="2514600"/>
            <a:ext cx="1828800" cy="18288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ll/>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CCECFF"/>
        </a:solidFill>
        <a:effectLst/>
      </p:bgPr>
    </p:bg>
    <p:spTree>
      <p:nvGrpSpPr>
        <p:cNvPr id="1" name=""/>
        <p:cNvGrpSpPr/>
        <p:nvPr/>
      </p:nvGrpSpPr>
      <p:grpSpPr>
        <a:xfrm>
          <a:off x="0" y="0"/>
          <a:ext cx="0" cy="0"/>
        </a:xfrm>
      </p:grpSpPr>
      <p:sp>
        <p:nvSpPr>
          <p:cNvPr id="2" name="Title 1"/>
          <p:cNvSpPr>
            <a:spLocks noGrp="1"/>
          </p:cNvSpPr>
          <p:nvPr>
            <p:ph type="title"/>
          </p:nvPr>
        </p:nvSpPr>
        <p:spPr>
          <a:xfrm>
            <a:off x="0" y="35169"/>
            <a:ext cx="12192000" cy="955431"/>
          </a:xfrm>
        </p:spPr>
        <p:txBody>
          <a:bodyPr>
            <a:noAutofit/>
          </a:bodyPr>
          <a:lstStyle/>
          <a:p>
            <a:pPr algn="ctr" rtl="0"/>
            <a:r>
              <a:rPr lang="es" sz="3000" b="1" i="0" u="none" strike="noStrike">
                <a:solidFill>
                  <a:srgbClr val="3366FF"/>
                </a:solidFill>
                <a:latin typeface="Arial Black"/>
              </a:rPr>
              <a:t>PUNTOS DESTACADOS DE LAS FINANZAS DEL </a:t>
            </a:r>
            <a:r>
              <a:rPr lang="es" sz="3000" b="1" i="0" u="none" strike="noStrike">
                <a:solidFill>
                  <a:srgbClr val="3366FF"/>
                </a:solidFill>
                <a:highlight>
                  <a:srgbClr val="FFFF00"/>
                </a:highlight>
                <a:latin typeface="Arial Black"/>
              </a:rPr>
              <a:t>GRAPEVINE</a:t>
            </a:r>
            <a:r>
              <a:rPr lang="es" sz="3000" b="1" i="0" u="none" strike="noStrike">
                <a:solidFill>
                  <a:srgbClr val="3366FF"/>
                </a:solidFill>
                <a:latin typeface="Arial Black"/>
              </a:rPr>
              <a:t> EN 2023</a:t>
            </a:r>
            <a:endParaRPr lang="en-US" sz="300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1066800"/>
            <a:ext cx="11582400" cy="5334000"/>
          </a:xfrm>
        </p:spPr>
        <p:txBody>
          <a:bodyPr>
            <a:noAutofit/>
          </a:bodyPr>
          <a:lstStyle/>
          <a:p>
            <a:pPr marL="515938" indent="-515938" rtl="0">
              <a:lnSpc>
                <a:spcPct val="100000"/>
              </a:lnSpc>
              <a:spcBef>
                <a:spcPct val="0"/>
              </a:spcBef>
              <a:spcAft>
                <a:spcPts val="2000"/>
              </a:spcAft>
              <a:buClr>
                <a:srgbClr val="3366FF"/>
              </a:buClr>
              <a:buFont typeface="Wingdings" panose="05000000000000000000" pitchFamily="2" charset="2"/>
              <a:buChar char="v"/>
            </a:pPr>
            <a:r>
              <a:rPr lang="es" sz="2400" b="0" i="0" u="none" strike="noStrike">
                <a:latin typeface="Arial Narrow"/>
              </a:rPr>
              <a:t>Lanzamiento de la aplicación – 1 de septiembre de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400" b="0" i="0" u="none" strike="noStrike">
                <a:latin typeface="Arial Narrow"/>
              </a:rPr>
              <a:t>Los ingresos del Grapevine por suscripciones pagas de la revista impresa disminuyeron un 12 % en 2023. Los ingresos por suscripciones para la revista en línea, completa y de la aplicación móvil aumentaron un 72 % debido a las suscripciones a la aplicación móvil y “</a:t>
            </a:r>
            <a:r>
              <a:rPr lang="es" sz="2400">
                <a:latin typeface="Arial Narrow"/>
              </a:rPr>
              <a:t>c</a:t>
            </a:r>
            <a:r>
              <a:rPr lang="es" sz="2400" b="0" i="0" u="none" strike="noStrike">
                <a:latin typeface="Arial Narrow"/>
              </a:rPr>
              <a:t>ompletas”.</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400" b="0" i="0" u="none" strike="noStrike">
                <a:latin typeface="Arial Narrow"/>
              </a:rPr>
              <a:t>Los resultados del Grapevine de 2023 fueron un margen bruto en suscripciones de $601,088 y un margen bruto de $562,746 en otros artículos publicados. Los gastos operativos de $2,059,058 resultaron en una pérdida operativa de $888,465 en comparación con una pérdida de $404,940 en 2022.</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400" b="0" i="0" u="none" strike="noStrike">
                <a:latin typeface="Arial Narrow"/>
              </a:rPr>
              <a:t>El apoyo del fondo general a la actividad de servicios de La Viña fue de $753,376 en 2023, en comparación con $636,604 en 2022.</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400" b="0" i="0" u="none" strike="noStrike">
                <a:latin typeface="Arial Narrow"/>
              </a:rPr>
              <a:t>La circulación de la revista La Viña disminuyó un 3.0 % en 2023 frente a un aumento del 4.3 % en 2022.</a:t>
            </a:r>
          </a:p>
          <a:p>
            <a:pPr marL="515938" indent="-515938">
              <a:lnSpc>
                <a:spcPct val="110000"/>
              </a:lnSpc>
              <a:spcBef>
                <a:spcPct val="0"/>
              </a:spcBef>
              <a:spcAft>
                <a:spcPts val="400"/>
              </a:spcAft>
              <a:buClr>
                <a:srgbClr val="3366FF"/>
              </a:buClr>
              <a:buFont typeface="Wingdings" panose="05000000000000000000" pitchFamily="2" charset="2"/>
              <a:buChar char="v"/>
            </a:pPr>
            <a:endParaRPr lang="en-US" sz="2400">
              <a:latin typeface="Arial Narrow" pitchFamily="34" charset="0"/>
            </a:endParaRPr>
          </a:p>
        </p:txBody>
      </p:sp>
    </p:spTree>
    <p:extLst>
      <p:ext uri="{BB962C8B-B14F-4D97-AF65-F5344CB8AC3E}">
        <p14:creationId xmlns:p14="http://schemas.microsoft.com/office/powerpoint/2010/main" val="3453148346"/>
      </p:ext>
    </p:extLst>
  </p:cSld>
  <p:clrMapOvr>
    <a:masterClrMapping/>
  </p:clrMapOvr>
  <p:transition spd="med">
    <p:pull/>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0" y="35169"/>
            <a:ext cx="12192000" cy="1066801"/>
          </a:xfrm>
        </p:spPr>
        <p:txBody>
          <a:bodyPr>
            <a:noAutofit/>
          </a:bodyPr>
          <a:lstStyle/>
          <a:p>
            <a:pPr algn="ctr" rtl="0"/>
            <a:r>
              <a:rPr lang="es" sz="3200" b="1" i="0" u="none" strike="noStrike">
                <a:solidFill>
                  <a:srgbClr val="3366FF"/>
                </a:solidFill>
                <a:latin typeface="Arial Black"/>
              </a:rPr>
              <a:t>PRESUPUESTO DE LA </a:t>
            </a:r>
            <a:r>
              <a:rPr lang="es" sz="3200" b="1" i="0" u="none" strike="noStrike">
                <a:solidFill>
                  <a:srgbClr val="3366FF"/>
                </a:solidFill>
                <a:highlight>
                  <a:srgbClr val="FFFF00"/>
                </a:highlight>
                <a:latin typeface="Arial Black"/>
              </a:rPr>
              <a:t>OSG</a:t>
            </a:r>
            <a:r>
              <a:rPr lang="es" sz="3200" b="1" i="0" u="none" strike="noStrike">
                <a:solidFill>
                  <a:srgbClr val="3366FF"/>
                </a:solidFill>
                <a:latin typeface="Arial Black"/>
              </a:rPr>
              <a:t> EN 2024 </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1295400"/>
            <a:ext cx="11582400" cy="4724400"/>
          </a:xfrm>
        </p:spPr>
        <p:txBody>
          <a:bodyPr>
            <a:noAutofit/>
          </a:bodyPr>
          <a:lstStyle/>
          <a:p>
            <a:pPr marL="515938" indent="-515938">
              <a:lnSpc>
                <a:spcPct val="110000"/>
              </a:lnSpc>
              <a:spcBef>
                <a:spcPct val="0"/>
              </a:spcBef>
              <a:spcAft>
                <a:spcPts val="400"/>
              </a:spcAft>
              <a:buClr>
                <a:srgbClr val="3366FF"/>
              </a:buClr>
              <a:buFont typeface="Wingdings" panose="05000000000000000000" pitchFamily="2" charset="2"/>
              <a:buChar char="v"/>
            </a:pPr>
            <a:endParaRPr lang="en-US">
              <a:latin typeface="Arial Narrow" pitchFamily="34" charset="0"/>
            </a:endParaRP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800" b="0" i="0" u="none" strike="noStrike">
                <a:latin typeface="Arial Narrow"/>
              </a:rPr>
              <a:t>Ingresos operativos $19,642,359, en comparación con $18,056,782 en 2023.</a:t>
            </a:r>
          </a:p>
          <a:p>
            <a:pPr marL="973138" lvl="1"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Contribuciones: $10,500,000 en comparación con $10,841,419 en 2023.</a:t>
            </a:r>
          </a:p>
          <a:p>
            <a:pPr marL="973138" lvl="1"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Margen bruto de literatura: $8,492,759 en comparación con $6,763,226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800" b="0" i="0" u="none" strike="noStrike">
                <a:latin typeface="Arial Narrow"/>
              </a:rPr>
              <a:t>Gastos operativos totales: $19,024,414 antes de la depreciación de $1.02 millones en comparación con $17,474,874 antes de la depreciación de $1.06 millones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800" b="0" i="0" u="none" strike="noStrike">
                <a:latin typeface="Arial Narrow"/>
              </a:rPr>
              <a:t>Superávit operativo de $617,945 antes de la depreciación, en comparación con el superávit de $581,907 en 2023.</a:t>
            </a:r>
          </a:p>
        </p:txBody>
      </p:sp>
    </p:spTree>
    <p:extLst>
      <p:ext uri="{BB962C8B-B14F-4D97-AF65-F5344CB8AC3E}">
        <p14:creationId xmlns:p14="http://schemas.microsoft.com/office/powerpoint/2010/main" val="2374732698"/>
      </p:ext>
    </p:extLst>
  </p:cSld>
  <p:clrMapOvr>
    <a:masterClrMapping/>
  </p:clrMapOvr>
  <p:transition spd="med">
    <p:pull/>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0" y="35169"/>
            <a:ext cx="12192000" cy="1066801"/>
          </a:xfrm>
        </p:spPr>
        <p:txBody>
          <a:bodyPr>
            <a:noAutofit/>
          </a:bodyPr>
          <a:lstStyle/>
          <a:p>
            <a:pPr algn="ctr" rtl="0"/>
            <a:r>
              <a:rPr lang="es" sz="3200" b="1" i="0" u="none" strike="noStrike">
                <a:solidFill>
                  <a:srgbClr val="3366FF"/>
                </a:solidFill>
                <a:latin typeface="Arial Black"/>
              </a:rPr>
              <a:t>PRESUPUESTO DEL </a:t>
            </a:r>
            <a:r>
              <a:rPr lang="es" sz="3200" b="1" i="0" u="none" strike="noStrike">
                <a:solidFill>
                  <a:srgbClr val="3366FF"/>
                </a:solidFill>
                <a:highlight>
                  <a:srgbClr val="FFFF00"/>
                </a:highlight>
                <a:latin typeface="Arial Black"/>
              </a:rPr>
              <a:t>GV</a:t>
            </a:r>
            <a:r>
              <a:rPr lang="es" sz="3200" b="1" i="0" u="none" strike="noStrike">
                <a:solidFill>
                  <a:srgbClr val="3366FF"/>
                </a:solidFill>
                <a:latin typeface="Arial Black"/>
              </a:rPr>
              <a:t> EN 2024 </a:t>
            </a:r>
            <a:endParaRPr lang="en-US" sz="3200">
              <a:solidFill>
                <a:srgbClr val="3366FF"/>
              </a:solidFill>
              <a:latin typeface="Arial Black" panose="020b0a04020102020204" pitchFamily="34" charset="0"/>
            </a:endParaRPr>
          </a:p>
        </p:txBody>
      </p:sp>
      <p:sp>
        <p:nvSpPr>
          <p:cNvPr id="3" name="Content Placeholder 2"/>
          <p:cNvSpPr>
            <a:spLocks noGrp="1"/>
          </p:cNvSpPr>
          <p:nvPr>
            <p:ph idx="1"/>
          </p:nvPr>
        </p:nvSpPr>
        <p:spPr>
          <a:xfrm>
            <a:off x="304800" y="914400"/>
            <a:ext cx="11582400" cy="4724400"/>
          </a:xfrm>
        </p:spPr>
        <p:txBody>
          <a:bodyPr>
            <a:noAutofit/>
          </a:bodyPr>
          <a:lstStyle/>
          <a:p>
            <a:pPr marL="515938" indent="-515938">
              <a:lnSpc>
                <a:spcPct val="110000"/>
              </a:lnSpc>
              <a:spcBef>
                <a:spcPct val="0"/>
              </a:spcBef>
              <a:spcAft>
                <a:spcPts val="400"/>
              </a:spcAft>
              <a:buClr>
                <a:srgbClr val="3366FF"/>
              </a:buClr>
              <a:buFont typeface="Wingdings" panose="05000000000000000000" pitchFamily="2" charset="2"/>
              <a:buChar char="v"/>
            </a:pPr>
            <a:endParaRPr lang="en-US">
              <a:latin typeface="Arial Narrow" pitchFamily="34" charset="0"/>
            </a:endParaRP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Se espera que la circulación de la revista impresa disminuya a 46,969, de 49,296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La circulación en línea y completa aumentará a 4,625, de 3,002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10,069 nuevos suscriptores a la aplicación en comparación con 3,400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Margen bruto en suscripciones: $1,147,021, en comparación con $601,088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Déficit neto del Grapevine de $582,572, en comparación con un déficit neto de $888,465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La circulación de la revista La Viña aumentará a 6,782 frente a 6,484 en 2023.</a:t>
            </a:r>
          </a:p>
          <a:p>
            <a:pPr marL="515938" indent="-515938" rtl="0">
              <a:lnSpc>
                <a:spcPct val="100000"/>
              </a:lnSpc>
              <a:spcBef>
                <a:spcPct val="0"/>
              </a:spcBef>
              <a:spcAft>
                <a:spcPts val="2000"/>
              </a:spcAft>
              <a:buClr>
                <a:srgbClr val="3366FF"/>
              </a:buClr>
              <a:buFont typeface="Wingdings" panose="05000000000000000000" pitchFamily="2" charset="2"/>
              <a:buChar char="v"/>
            </a:pPr>
            <a:r>
              <a:rPr lang="es" sz="2500" b="0" i="0" u="none" strike="noStrike">
                <a:latin typeface="Arial Narrow"/>
              </a:rPr>
              <a:t>Apoyo del Fondo General de La Viña de $569,512, en comparación con $753,376 en 2023.</a:t>
            </a:r>
          </a:p>
        </p:txBody>
      </p:sp>
    </p:spTree>
    <p:extLst>
      <p:ext uri="{BB962C8B-B14F-4D97-AF65-F5344CB8AC3E}">
        <p14:creationId xmlns:p14="http://schemas.microsoft.com/office/powerpoint/2010/main" val="3185725936"/>
      </p:ext>
    </p:extLst>
  </p:cSld>
  <p:clrMapOvr>
    <a:masterClrMapping/>
  </p:clrMapOvr>
  <p:transition spd="med">
    <p:pull/>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pic>
        <p:nvPicPr>
          <p:cNvPr id="12290" name="Picture 7" descr="black and white baske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6200" y="685800"/>
            <a:ext cx="4671646" cy="4953000"/>
          </a:xfrm>
          <a:prstGeom prst="rect">
            <a:avLst/>
          </a:prstGeom>
          <a:solidFill>
            <a:srgbClr val="CCECFF"/>
          </a:solidFill>
          <a:ln>
            <a:noFill/>
          </a:ln>
          <a:effectLst>
            <a:glow rad="127000">
              <a:srgbClr val="CCECFF"/>
            </a:glow>
            <a:outerShdw blurRad="50800" dist="50800" dir="5400000" algn="ctr" rotWithShape="0">
              <a:srgbClr val="CCECFF"/>
            </a:outerShdw>
          </a:effectLst>
        </p:spPr>
      </p:pic>
      <p:sp>
        <p:nvSpPr>
          <p:cNvPr id="12292" name="Rectangle 6"/>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3200" b="1" i="0" u="none" strike="noStrike" kern="1200" cap="none" spc="0" normalizeH="0" baseline="0" noProof="0">
                <a:solidFill>
                  <a:srgbClr val="3366FF"/>
                </a:solidFill>
                <a:uLnTx/>
                <a:uFillTx/>
                <a:latin typeface="Arial Black"/>
                <a:ea typeface="+mn-ea"/>
                <a:cs typeface="Arial"/>
              </a:rPr>
              <a:t>GRATITUD: 7.</a:t>
            </a:r>
            <a:r>
              <a:rPr lang="es" sz="3200" b="1" i="0" u="none" strike="noStrike" baseline="30000">
                <a:solidFill>
                  <a:srgbClr val="3366FF"/>
                </a:solidFill>
                <a:latin typeface="Arial Black"/>
              </a:rPr>
              <a:t>a </a:t>
            </a:r>
            <a:r>
              <a:rPr kumimoji="0" lang="es" sz="3200" b="1" i="0" u="none" strike="noStrike" kern="1200" cap="none" spc="0" normalizeH="0" baseline="0" noProof="0">
                <a:solidFill>
                  <a:srgbClr val="3366FF"/>
                </a:solidFill>
                <a:uLnTx/>
                <a:uFillTx/>
                <a:latin typeface="Arial Black"/>
                <a:ea typeface="+mn-ea"/>
                <a:cs typeface="Arial"/>
              </a:rPr>
              <a:t>TRADICIÓN </a:t>
            </a:r>
          </a:p>
        </p:txBody>
      </p:sp>
      <p:pic>
        <p:nvPicPr>
          <p:cNvPr id="12294" name="Picture 9"/>
          <p:cNvPicPr>
            <a:picLocks noChangeAspect="1" noChangeArrowheads="1"/>
          </p:cNvPicPr>
          <p:nvPr/>
        </p:nvPicPr>
        <p:blipFill>
          <a:blip r:embed="rId4">
            <a:extLst>
              <a:ext uri="{28A0092B-C50C-407E-A947-70E740481C1C}">
                <a14:useLocalDpi xmlns:a14="http://schemas.microsoft.com/office/drawing/2010/main" val="0"/>
              </a:ext>
            </a:extLst>
          </a:blip>
          <a:srcRect t="4484" b="4484"/>
          <a:stretch>
            <a:fillRect/>
          </a:stretch>
        </p:blipFill>
        <p:spPr bwMode="auto">
          <a:xfrm>
            <a:off x="5029200" y="1371600"/>
            <a:ext cx="2400300" cy="156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963400" y="6595615"/>
            <a:ext cx="228600"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solidFill>
              <a:effectLst/>
              <a:uLnTx/>
              <a:uFillTx/>
              <a:latin typeface="Arial Narrow" pitchFamily="34" charset="0"/>
              <a:ea typeface="+mn-ea"/>
              <a:cs typeface="+mn-cs"/>
            </a:endParaRPr>
          </a:p>
        </p:txBody>
      </p:sp>
    </p:spTree>
  </p:cSld>
  <p:clrMapOvr>
    <a:masterClrMapping/>
  </p:clrMapOvr>
  <mc:AlternateContent>
    <mc:Choice xmlns:p15="http://schemas.microsoft.com/office/powerpoint/2012/main" Requires="p15">
      <p:transition spd="slow" p14:dur="6000">
        <p15:prstTrans prst="curtains"/>
      </p:transition>
    </mc:Choice>
    <mc:Fallback>
      <p:transition spd="slow">
        <p:fade/>
      </p:transition>
    </mc:Fallback>
  </mc:AlternateConten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11" name="Rectangle 3"/>
          <p:cNvSpPr>
            <a:spLocks noChangeArrowheads="1"/>
          </p:cNvSpPr>
          <p:nvPr/>
        </p:nvSpPr>
        <p:spPr bwMode="auto">
          <a:xfrm>
            <a:off x="0" y="0"/>
            <a:ext cx="1219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3200" b="1" i="0" u="none" strike="noStrike" kern="1200" cap="none" spc="0" normalizeH="0" baseline="0" noProof="0">
                <a:solidFill>
                  <a:srgbClr val="3366FF"/>
                </a:solidFill>
                <a:uLnTx/>
                <a:uFillTx/>
                <a:latin typeface="Arial Black"/>
              </a:rPr>
              <a:t>AUTOMANTENIMIENTO DE LA 7.</a:t>
            </a:r>
            <a:r>
              <a:rPr kumimoji="0" lang="es" sz="3200" b="1" i="0" u="none" strike="noStrike" kern="1200" cap="none" spc="0" normalizeH="0" baseline="30000" noProof="0">
                <a:solidFill>
                  <a:srgbClr val="3366FF"/>
                </a:solidFill>
                <a:uLnTx/>
                <a:uFillTx/>
                <a:latin typeface="Arial Black"/>
              </a:rPr>
              <a:t>a</a:t>
            </a:r>
            <a:r>
              <a:rPr kumimoji="0" lang="es" sz="3200" b="1" i="0" u="none" strike="noStrike" kern="1200" cap="none" spc="0" normalizeH="0" baseline="0" noProof="0">
                <a:solidFill>
                  <a:srgbClr val="3366FF"/>
                </a:solidFill>
                <a:uLnTx/>
                <a:uFillTx/>
                <a:latin typeface="Arial Black"/>
              </a:rPr>
              <a:t> TRADICIÓN: </a:t>
            </a:r>
            <a:br>
              <a:rPr kumimoji="0" lang="es" sz="3200" b="1" i="0" u="none" strike="noStrike" kern="1200" cap="none" spc="0" normalizeH="0" baseline="0" noProof="0">
                <a:solidFill>
                  <a:srgbClr val="3366FF"/>
                </a:solidFill>
                <a:uLnTx/>
                <a:uFillTx/>
                <a:latin typeface="Arial Black"/>
              </a:rPr>
            </a:br>
            <a:r>
              <a:rPr kumimoji="0" lang="es" sz="3200" b="1" i="0" u="none" strike="noStrike" kern="1200" cap="none" spc="0" normalizeH="0" baseline="0" noProof="0">
                <a:solidFill>
                  <a:srgbClr val="3366FF"/>
                </a:solidFill>
                <a:uLnTx/>
                <a:uFillTx/>
                <a:latin typeface="Arial Black"/>
              </a:rPr>
              <a:t>2015-2024</a:t>
            </a:r>
          </a:p>
        </p:txBody>
      </p:sp>
      <p:graphicFrame>
        <p:nvGraphicFramePr>
          <p:cNvPr id="4" name="Content Placeholder 14">
            <a:extLst>
              <a:ext uri="{FF2B5EF4-FFF2-40B4-BE49-F238E27FC236}">
                <a16:creationId xmlns:a16="http://schemas.microsoft.com/office/drawing/2014/main" id="{7C21A8DA-8D09-6F4E-13D7-87F4F86E2E0D}"/>
              </a:ext>
            </a:extLst>
          </p:cNvPr>
          <p:cNvGraphicFramePr>
            <a:graphicFrameLocks noGrp="1"/>
          </p:cNvGraphicFramePr>
          <p:nvPr>
            <p:ph idx="1"/>
            <p:extLst>
              <p:ext uri="{D42A27DB-BD31-4B8C-83A1-F6EECF244321}">
                <p14:modId xmlns:p14="http://schemas.microsoft.com/office/powerpoint/2010/main" val="393819183"/>
              </p:ext>
            </p:extLst>
          </p:nvPr>
        </p:nvGraphicFramePr>
        <p:xfrm>
          <a:off x="838200" y="685800"/>
          <a:ext cx="10515600" cy="5491163"/>
        </p:xfrm>
        <a:graphic>
          <a:graphicData uri="http://schemas.openxmlformats.org/drawingml/2006/chart">
            <c:chart xmlns:c="http://schemas.openxmlformats.org/drawingml/2006/chart" r:id="rId3"/>
          </a:graphicData>
        </a:graphic>
      </p:graphicFrame>
    </p:spTree>
    <p:extLst>
      <p:ext uri="{BB962C8B-B14F-4D97-AF65-F5344CB8AC3E}">
        <p14:creationId xmlns:p14="http://schemas.microsoft.com/office/powerpoint/2010/main" val="77779659"/>
      </p:ext>
    </p:extLst>
  </p:cSld>
  <p:clrMapOvr>
    <a:masterClrMapping/>
  </p:clrMapOvr>
  <p:transition spd="med">
    <p:pull/>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F2FF8325-2F1A-482D-A99A-09E0B3EB47BC}"/>
              </a:ext>
            </a:extLst>
          </p:cNvPr>
          <p:cNvSpPr>
            <a:spLocks noGrp="1"/>
          </p:cNvSpPr>
          <p:nvPr>
            <p:ph type="title"/>
          </p:nvPr>
        </p:nvSpPr>
        <p:spPr/>
        <p:txBody>
          <a:bodyPr>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s" sz="2800" b="1" i="0" u="none" strike="noStrike" kern="1200" cap="none" spc="0" normalizeH="0" baseline="0" noProof="0">
                <a:solidFill>
                  <a:srgbClr val="3366FF"/>
                </a:solidFill>
                <a:uLnTx/>
                <a:uFillTx/>
                <a:latin typeface="Arial Black"/>
                <a:ea typeface="+mn-ea"/>
                <a:cs typeface="Arial"/>
              </a:rPr>
              <a:t>AUMENTO EN LAS CONTRIBUCIONES EN LÍNEA: </a:t>
            </a:r>
            <a:br>
              <a:rPr kumimoji="0" lang="es" sz="2800" b="1" i="0" u="none" strike="noStrike" kern="1200" cap="none" spc="0" normalizeH="0" baseline="0" noProof="0">
                <a:solidFill>
                  <a:srgbClr val="3366FF"/>
                </a:solidFill>
                <a:uLnTx/>
                <a:uFillTx/>
                <a:latin typeface="Arial Black"/>
                <a:ea typeface="+mn-ea"/>
                <a:cs typeface="Arial"/>
              </a:rPr>
            </a:br>
            <a:r>
              <a:rPr kumimoji="0" lang="es" sz="2800" b="1" i="0" u="none" strike="noStrike" kern="1200" cap="none" spc="0" normalizeH="0" baseline="0" noProof="0">
                <a:solidFill>
                  <a:srgbClr val="3366FF"/>
                </a:solidFill>
                <a:uLnTx/>
                <a:uFillTx/>
                <a:latin typeface="Arial Black"/>
                <a:ea typeface="+mn-ea"/>
                <a:cs typeface="Arial"/>
              </a:rPr>
              <a:t>2014 – 2023</a:t>
            </a:r>
            <a:endParaRPr lang="en-US" sz="2800" b="1">
              <a:solidFill>
                <a:srgbClr val="3366FF"/>
              </a:solidFill>
              <a:latin typeface="Arial Black" panose="020b0a0402010202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6F66BE9B-5666-4640-8D78-6A0D624E6F17}"/>
              </a:ext>
            </a:extLst>
          </p:cNvPr>
          <p:cNvGraphicFramePr>
            <a:graphicFrameLocks noGrp="1"/>
          </p:cNvGraphicFramePr>
          <p:nvPr>
            <p:ph idx="1"/>
            <p:extLst>
              <p:ext uri="{D42A27DB-BD31-4B8C-83A1-F6EECF244321}">
                <p14:modId xmlns:p14="http://schemas.microsoft.com/office/powerpoint/2010/main" val="3748011921"/>
              </p:ext>
            </p:extLst>
          </p:nvPr>
        </p:nvGraphicFramePr>
        <p:xfrm>
          <a:off x="838200" y="1825625"/>
          <a:ext cx="10515600" cy="4351338"/>
        </p:xfrm>
        <a:graphic>
          <a:graphicData uri="http://schemas.openxmlformats.org/drawingml/2006/chart">
            <c:chart xmlns:c="http://schemas.openxmlformats.org/drawingml/2006/chart" r:id="rId3"/>
          </a:graphicData>
        </a:graphic>
      </p:graphicFrame>
      <p:sp>
        <p:nvSpPr>
          <p:cNvPr id="4" name="Slide Number Placeholder 3">
            <a:extLst>
              <a:ext uri="{FF2B5EF4-FFF2-40B4-BE49-F238E27FC236}">
                <a16:creationId xmlns:a16="http://schemas.microsoft.com/office/drawing/2014/main" id="{F6EFCEC2-6921-4948-9C59-856DD9858D9E}"/>
              </a:ext>
            </a:extLst>
          </p:cNvPr>
          <p:cNvSpPr>
            <a:spLocks noGrp="1"/>
          </p:cNvSpPr>
          <p:nvPr>
            <p:ph type="sldNum" sz="quarter" idx="12"/>
          </p:nvPr>
        </p:nvSpPr>
        <p:spPr/>
        <p:txBody>
          <a:bodyPr>
            <a:noAutofit/>
          </a:bodyPr>
          <a:lstStyle/>
          <a:p>
            <a:pPr rtl="0"/>
            <a:r>
              <a:rPr lang="es" sz="1200" b="0" i="0" u="none" strike="noStrike">
                <a:latin typeface="Calibri" panose="020f0502020204030204"/>
              </a:rPr>
              <a:t>14</a:t>
            </a:r>
            <a:endParaRPr lang="en-US"/>
          </a:p>
        </p:txBody>
      </p:sp>
      <p:sp>
        <p:nvSpPr>
          <p:cNvPr id="3" name="TextBox 2">
            <a:extLst>
              <a:ext uri="{FF2B5EF4-FFF2-40B4-BE49-F238E27FC236}">
                <a16:creationId xmlns:a16="http://schemas.microsoft.com/office/drawing/2014/main" id="{A609DF48-B187-5107-438C-814E8A7E2C72}"/>
              </a:ext>
            </a:extLst>
          </p:cNvPr>
          <p:cNvSpPr txBox="1"/>
          <p:nvPr/>
        </p:nvSpPr>
        <p:spPr>
          <a:xfrm>
            <a:off x="838200" y="6127234"/>
            <a:ext cx="9982200" cy="369332"/>
          </a:xfrm>
          <a:prstGeom prst="rect">
            <a:avLst/>
          </a:prstGeom>
          <a:noFill/>
        </p:spPr>
        <p:txBody>
          <a:bodyPr wrap="square" rtlCol="0">
            <a:noAutofit/>
          </a:bodyPr>
          <a:lstStyle/>
          <a:p>
            <a:pPr rtl="0"/>
            <a:r>
              <a:rPr lang="es" sz="1800" b="0" i="0" u="none" strike="noStrike">
                <a:latin typeface="Calibri" panose="020f0502020204030204"/>
              </a:rPr>
              <a:t>Procesar una contribución por correo cuesta $5.60. Procesar una contribución en línea cuesta $2.93, un ahorro de $2.67.</a:t>
            </a:r>
          </a:p>
        </p:txBody>
      </p:sp>
    </p:spTree>
    <p:extLst>
      <p:ext uri="{BB962C8B-B14F-4D97-AF65-F5344CB8AC3E}">
        <p14:creationId xmlns:p14="http://schemas.microsoft.com/office/powerpoint/2010/main" val="1850158650"/>
      </p:ext>
    </p:extLst>
  </p:cSld>
  <p:clrMapOvr>
    <a:masterClrMapping/>
  </p:clrMapOvr>
  <p:transition spd="med">
    <p:pull/>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95D1BAFA-A0D0-DC1B-3D87-F2FD99F497C0}"/>
              </a:ext>
            </a:extLst>
          </p:cNvPr>
          <p:cNvSpPr>
            <a:spLocks noGrp="1"/>
          </p:cNvSpPr>
          <p:nvPr>
            <p:ph type="title"/>
          </p:nvPr>
        </p:nvSpPr>
        <p:spPr/>
        <p:txBody>
          <a:bodyPr>
            <a:noAutofit/>
          </a:bodyPr>
          <a:lstStyle/>
          <a:p>
            <a:pPr algn="ctr" rtl="0"/>
            <a:r>
              <a:rPr lang="es" sz="2800" b="1" i="0" u="none" strike="noStrike">
                <a:solidFill>
                  <a:srgbClr val="3366FF"/>
                </a:solidFill>
                <a:latin typeface="Arial Black"/>
                <a:ea typeface="+mn-ea"/>
                <a:cs typeface="Arial"/>
              </a:rPr>
              <a:t>CONTRIBUCIONES POR TIPO DE CONTRIBUYENTE: </a:t>
            </a:r>
            <a:br>
              <a:rPr lang="es" sz="2800" b="1" i="0" u="none" strike="noStrike">
                <a:solidFill>
                  <a:srgbClr val="3366FF"/>
                </a:solidFill>
                <a:latin typeface="Arial Black"/>
                <a:ea typeface="+mn-ea"/>
                <a:cs typeface="Arial"/>
              </a:rPr>
            </a:br>
            <a:r>
              <a:rPr lang="es" sz="2800" b="1" i="0" u="none" strike="noStrike">
                <a:solidFill>
                  <a:srgbClr val="3366FF"/>
                </a:solidFill>
                <a:latin typeface="Arial Black"/>
                <a:ea typeface="+mn-ea"/>
                <a:cs typeface="Arial"/>
              </a:rPr>
              <a:t>2023</a:t>
            </a:r>
          </a:p>
        </p:txBody>
      </p:sp>
      <p:graphicFrame>
        <p:nvGraphicFramePr>
          <p:cNvPr id="7" name="Content Placeholder 6">
            <a:extLst>
              <a:ext uri="{FF2B5EF4-FFF2-40B4-BE49-F238E27FC236}">
                <a16:creationId xmlns:a16="http://schemas.microsoft.com/office/drawing/2014/main" id="{23F3D70F-826A-6D6A-FBFD-391D7F513BFD}"/>
              </a:ext>
            </a:extLst>
          </p:cNvPr>
          <p:cNvGraphicFramePr>
            <a:graphicFrameLocks noGrp="1"/>
          </p:cNvGraphicFramePr>
          <p:nvPr>
            <p:ph idx="1"/>
            <p:extLst>
              <p:ext uri="{D42A27DB-BD31-4B8C-83A1-F6EECF244321}">
                <p14:modId xmlns:p14="http://schemas.microsoft.com/office/powerpoint/2010/main" val="382370656"/>
              </p:ext>
            </p:extLst>
          </p:nvPr>
        </p:nvGraphicFramePr>
        <p:xfrm>
          <a:off x="822649" y="1828800"/>
          <a:ext cx="10515600" cy="4351338"/>
        </p:xfrm>
        <a:graphic>
          <a:graphicData uri="http://schemas.openxmlformats.org/drawingml/2006/chart">
            <c:chart xmlns:c="http://schemas.openxmlformats.org/drawingml/2006/chart" r:id="rId3"/>
          </a:graphicData>
        </a:graphic>
      </p:graphicFrame>
      <p:sp>
        <p:nvSpPr>
          <p:cNvPr id="4" name="Slide Number Placeholder 3">
            <a:extLst>
              <a:ext uri="{FF2B5EF4-FFF2-40B4-BE49-F238E27FC236}">
                <a16:creationId xmlns:a16="http://schemas.microsoft.com/office/drawing/2014/main" id="{17D77233-37CF-C29A-6B0B-DA0AE213B832}"/>
              </a:ext>
            </a:extLst>
          </p:cNvPr>
          <p:cNvSpPr>
            <a:spLocks noGrp="1"/>
          </p:cNvSpPr>
          <p:nvPr>
            <p:ph type="sldNum" sz="quarter" idx="12"/>
          </p:nvPr>
        </p:nvSpPr>
        <p:spPr/>
        <p:txBody>
          <a:bodyPr>
            <a:noAutofit/>
          </a:bodyPr>
          <a:lstStyle/>
          <a:p>
            <a:pPr rtl="0"/>
            <a:r>
              <a:rPr lang="es" sz="1200" b="0" i="0" u="none" strike="noStrike">
                <a:latin typeface="Arial"/>
              </a:rPr>
              <a:t>15</a:t>
            </a:r>
            <a:endParaRPr lang="en-US"/>
          </a:p>
        </p:txBody>
      </p:sp>
    </p:spTree>
    <p:extLst>
      <p:ext uri="{BB962C8B-B14F-4D97-AF65-F5344CB8AC3E}">
        <p14:creationId xmlns:p14="http://schemas.microsoft.com/office/powerpoint/2010/main" val="2450828479"/>
      </p:ext>
    </p:extLst>
  </p:cSld>
  <p:clrMapOvr>
    <a:masterClrMapping/>
  </p:clrMapOvr>
  <p:transition spd="med">
    <p:random/>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graphicFrame>
        <p:nvGraphicFramePr>
          <p:cNvPr id="8" name="Content Placeholder 3"/>
          <p:cNvGraphicFramePr>
            <a:graphicFrameLocks noGrp="1"/>
          </p:cNvGraphicFramePr>
          <p:nvPr>
            <p:ph/>
            <p:extLst>
              <p:ext uri="{D42A27DB-BD31-4B8C-83A1-F6EECF244321}">
                <p14:modId xmlns:p14="http://schemas.microsoft.com/office/powerpoint/2010/main" val="3032350299"/>
              </p:ext>
            </p:extLst>
          </p:nvPr>
        </p:nvGraphicFramePr>
        <p:xfrm>
          <a:off x="2381250" y="912616"/>
          <a:ext cx="7429500" cy="4787144"/>
        </p:xfrm>
        <a:graphic>
          <a:graphicData uri="http://schemas.openxmlformats.org/drawingml/2006/table">
            <a:tbl>
              <a:tblPr firstRow="1" bandRow="1">
                <a:tableStyleId>{2D5ABB26-0587-4C30-8999-92F81FD0307C}</a:tableStyleId>
              </a:tblPr>
              <a:tblGrid>
                <a:gridCol w="4166075">
                  <a:extLst>
                    <a:ext uri="{9D8B030D-6E8A-4147-A177-3AD203B41FA5}">
                      <a16:colId xmlns:a16="http://schemas.microsoft.com/office/drawing/2014/main" val="20000"/>
                    </a:ext>
                  </a:extLst>
                </a:gridCol>
                <a:gridCol w="3263425">
                  <a:extLst>
                    <a:ext uri="{9D8B030D-6E8A-4147-A177-3AD203B41FA5}">
                      <a16:colId xmlns:a16="http://schemas.microsoft.com/office/drawing/2014/main" val="20001"/>
                    </a:ext>
                  </a:extLst>
                </a:gridCol>
              </a:tblGrid>
              <a:tr h="458984">
                <a:tc gridSpan="2">
                  <a:txBody>
                    <a:bodyPr vert="horz" wrap="square"/>
                    <a:lstStyle/>
                    <a:p>
                      <a:pPr algn="ctr" rtl="0"/>
                      <a:r>
                        <a:rPr lang="es" sz="2000" b="0" i="0" u="none" strike="noStrike">
                          <a:solidFill>
                            <a:srgbClr val="3366FF"/>
                          </a:solidFill>
                          <a:latin typeface="Arial Black"/>
                          <a:cs typeface="Arial"/>
                        </a:rPr>
                        <a:t>INDIVIDUOS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vert="horz" wrap="square"/>
                    <a:lstStyle/>
                    <a:p>
                      <a:pPr algn="r"/>
                      <a:endParaRPr lang="en-US" sz="2000" b="0">
                        <a:solidFill>
                          <a:srgbClr val="3366FF"/>
                        </a:solidFill>
                        <a:latin typeface="Arial Black" panose="020b0a04020102020204" pitchFamily="34" charset="0"/>
                        <a:cs typeface="Arial" panose="020b0604020202020204" pitchFamily="34" charset="0"/>
                      </a:endParaRP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3962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Contribuciones de la 7.</a:t>
                      </a:r>
                      <a:r>
                        <a:rPr lang="es" sz="1600" b="0" i="0" u="none" strike="noStrike" baseline="30000">
                          <a:latin typeface="Arial Narrow"/>
                          <a:cs typeface="Arial"/>
                        </a:rPr>
                        <a:t>a</a:t>
                      </a:r>
                      <a:r>
                        <a:rPr lang="es" sz="1600" b="0" i="0" u="none" strike="noStrike">
                          <a:latin typeface="Arial Narrow"/>
                          <a:cs typeface="Arial"/>
                        </a:rPr>
                        <a:t> Tadición de automantenimiento </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3,540,104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558649527"/>
                  </a:ext>
                </a:extLst>
              </a:tr>
              <a:tr h="396240">
                <a:tc>
                  <a:txBody>
                    <a:bodyPr vert="horz" wrap="square"/>
                    <a:lstStyle/>
                    <a:p>
                      <a:pPr rtl="0"/>
                      <a:r>
                        <a:rPr lang="es" sz="1600" b="0" i="0" u="none" strike="noStrike">
                          <a:latin typeface="Arial Narrow"/>
                          <a:cs typeface="Arial"/>
                        </a:rPr>
                        <a:t>Contribución promedio</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129.88</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r h="396240">
                <a:tc>
                  <a:txBody>
                    <a:bodyPr vert="horz" wrap="square"/>
                    <a:lstStyle/>
                    <a:p>
                      <a:pPr rtl="0"/>
                      <a:r>
                        <a:rPr lang="es" sz="1600" b="0" i="0" u="none" strike="noStrike">
                          <a:latin typeface="Arial Narrow"/>
                          <a:cs typeface="Arial"/>
                        </a:rPr>
                        <a:t>Contribución más común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vert="horz" wrap="square"/>
                    <a:lstStyle/>
                    <a:p>
                      <a:pPr algn="r" rtl="0"/>
                      <a:r>
                        <a:rPr lang="es" sz="1800" b="0" i="0" u="none" strike="noStrike">
                          <a:latin typeface="Arial"/>
                          <a:cs typeface="Arial"/>
                        </a:rPr>
                        <a:t>50.00</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2"/>
                  </a:ext>
                </a:extLst>
              </a:tr>
              <a:tr h="396240">
                <a:tc>
                  <a:txBody>
                    <a:bodyPr vert="horz" wrap="square"/>
                    <a:lstStyle/>
                    <a:p>
                      <a:pPr rtl="0"/>
                      <a:r>
                        <a:rPr lang="es" sz="1600" b="0" i="0" u="none" strike="noStrike">
                          <a:latin typeface="Arial Narrow"/>
                          <a:cs typeface="Arial"/>
                        </a:rPr>
                        <a:t>Cantidad de contribuciones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27,235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3"/>
                  </a:ext>
                </a:extLst>
              </a:tr>
              <a:tr h="365760">
                <a:tc gridSpan="2">
                  <a:txBody>
                    <a:bodyPr vert="horz" wrap="square"/>
                    <a:lstStyle/>
                    <a:p>
                      <a:pPr marL="0" marR="0" indent="0" algn="ctr" defTabSz="914400" rtl="0" eaLnBrk="1" fontAlgn="auto" latinLnBrk="0" hangingPunct="1">
                        <a:lnSpc>
                          <a:spcPct val="100000"/>
                        </a:lnSpc>
                        <a:spcBef>
                          <a:spcPct val="0"/>
                        </a:spcBef>
                        <a:spcAft>
                          <a:spcPct val="0"/>
                        </a:spcAft>
                        <a:buClrTx/>
                        <a:buSzTx/>
                        <a:buFontTx/>
                        <a:buNone/>
                        <a:defRPr/>
                      </a:pPr>
                      <a:r>
                        <a:rPr lang="es" sz="2000" b="0" i="0" u="none" strike="noStrike" kern="1200">
                          <a:solidFill>
                            <a:srgbClr val="3366FF"/>
                          </a:solidFill>
                          <a:latin typeface="Arial Black"/>
                          <a:ea typeface="+mn-ea"/>
                          <a:cs typeface="Arial"/>
                        </a:rPr>
                        <a:t>GRUPOS</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hMerge="1">
                  <a:txBody>
                    <a:bodyPr vert="horz" wrap="square"/>
                    <a:lstStyle/>
                    <a:p>
                      <a:endParaRPr lang="en-US"/>
                    </a:p>
                  </a:txBody>
                  <a:tcPr/>
                </a:tc>
                <a:extLst>
                  <a:ext uri="{0D108BD9-81ED-4DB2-BD59-A6C34878D82A}">
                    <a16:rowId xmlns:a16="http://schemas.microsoft.com/office/drawing/2014/main" val="10005"/>
                  </a:ext>
                </a:extLst>
              </a:tr>
              <a:tr h="3962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Contribuciones de la 7.</a:t>
                      </a:r>
                      <a:r>
                        <a:rPr lang="es" sz="1600" b="0" i="0" u="none" strike="noStrike" baseline="30000">
                          <a:latin typeface="Arial Narrow"/>
                          <a:cs typeface="Arial"/>
                        </a:rPr>
                        <a:t>a</a:t>
                      </a:r>
                      <a:r>
                        <a:rPr lang="es" sz="1600" b="0" i="0" u="none" strike="noStrike">
                          <a:latin typeface="Arial Narrow"/>
                          <a:cs typeface="Arial"/>
                        </a:rPr>
                        <a:t> Tadición de automantenimiento </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marL="0" marR="0" lvl="0" indent="0" algn="r" defTabSz="914400" rtl="0" eaLnBrk="1" fontAlgn="auto" latinLnBrk="0" hangingPunct="1">
                        <a:lnSpc>
                          <a:spcPct val="100000"/>
                        </a:lnSpc>
                        <a:spcBef>
                          <a:spcPct val="0"/>
                        </a:spcBef>
                        <a:spcAft>
                          <a:spcPct val="0"/>
                        </a:spcAft>
                        <a:buClrTx/>
                        <a:buSzTx/>
                        <a:buFontTx/>
                        <a:buNone/>
                        <a:defRPr/>
                      </a:pPr>
                      <a:r>
                        <a:rPr lang="es" sz="1800" b="0" i="0" u="none" strike="noStrike">
                          <a:latin typeface="Arial"/>
                          <a:cs typeface="Arial"/>
                        </a:rPr>
                        <a:t>5,950,279</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3058633252"/>
                  </a:ext>
                </a:extLst>
              </a:tr>
              <a:tr h="3962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Número de grupos activos </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57,222</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6"/>
                  </a:ext>
                </a:extLst>
              </a:tr>
              <a:tr h="3962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Número de grupos que contribuyen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18,105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7"/>
                  </a:ext>
                </a:extLst>
              </a:tr>
              <a:tr h="3962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Porcentaje de grupos que contribuyen</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31.64</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8"/>
                  </a:ext>
                </a:extLst>
              </a:tr>
              <a:tr h="396240">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s" sz="1600" b="0" i="0" u="none" strike="noStrike">
                          <a:latin typeface="Arial Narrow"/>
                          <a:cs typeface="Arial"/>
                        </a:rPr>
                        <a:t>Promedio aportado por un grupo durante el año</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tcPr>
                </a:tc>
                <a:tc>
                  <a:txBody>
                    <a:bodyPr vert="horz" wrap="square"/>
                    <a:lstStyle/>
                    <a:p>
                      <a:pPr algn="r" rtl="0"/>
                      <a:r>
                        <a:rPr lang="es" sz="1800" b="0" i="0" u="none" strike="noStrike">
                          <a:latin typeface="Arial"/>
                          <a:cs typeface="Arial"/>
                        </a:rPr>
                        <a:t>328.65</a:t>
                      </a:r>
                    </a:p>
                  </a:txBody>
                  <a:tcPr>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032718077"/>
                  </a:ext>
                </a:extLst>
              </a:tr>
            </a:tbl>
          </a:graphicData>
        </a:graphic>
      </p:graphicFrame>
      <p:sp>
        <p:nvSpPr>
          <p:cNvPr id="2" name="Title 1"/>
          <p:cNvSpPr>
            <a:spLocks noGrp="1"/>
          </p:cNvSpPr>
          <p:nvPr>
            <p:ph type="title" idx="4294967295"/>
          </p:nvPr>
        </p:nvSpPr>
        <p:spPr>
          <a:xfrm>
            <a:off x="0" y="0"/>
            <a:ext cx="12192000" cy="762000"/>
          </a:xfrm>
        </p:spPr>
        <p:txBody>
          <a:bodyPr>
            <a:noAutofit/>
          </a:bodyPr>
          <a:lstStyle/>
          <a:p>
            <a:pPr algn="ctr" rtl="0"/>
            <a:r>
              <a:rPr lang="es" sz="2800" b="1" i="0" u="none" strike="noStrike">
                <a:solidFill>
                  <a:srgbClr val="3366FF"/>
                </a:solidFill>
                <a:latin typeface="Arial Black"/>
              </a:rPr>
              <a:t>ESTADÍSTICAS DE LAS CONTRIBUCIONES EN 2023</a:t>
            </a:r>
          </a:p>
        </p:txBody>
      </p:sp>
    </p:spTree>
    <p:extLst>
      <p:ext uri="{BB962C8B-B14F-4D97-AF65-F5344CB8AC3E}">
        <p14:creationId xmlns:p14="http://schemas.microsoft.com/office/powerpoint/2010/main" val="1812025701"/>
      </p:ext>
    </p:extLst>
  </p:cSld>
  <p:clrMapOvr>
    <a:masterClrMapping/>
  </p:clrMapOvr>
  <p:transition spd="med">
    <p:pull/>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object 2"/>
          <p:cNvSpPr txBox="1"/>
          <p:nvPr/>
        </p:nvSpPr>
        <p:spPr>
          <a:xfrm>
            <a:off x="448236" y="134471"/>
            <a:ext cx="11295529" cy="108619"/>
          </a:xfrm>
          <a:prstGeom prst="rect">
            <a:avLst/>
          </a:prstGeom>
        </p:spPr>
        <p:txBody>
          <a:bodyPr vert="horz" wrap="square" lIns="0" tIns="0" rIns="0" bIns="0" rtlCol="0">
            <a:noAutofit/>
          </a:bodyPr>
          <a:lstStyle/>
          <a:p>
            <a:pPr marR="205079" algn="r" rtl="0"/>
            <a:r>
              <a:rPr lang="es" sz="700" b="0" i="0" u="none" strike="noStrike" spc="-4">
                <a:latin typeface="Arial"/>
                <a:cs typeface="Arial"/>
              </a:rPr>
              <a:t>/</a:t>
            </a:r>
            <a:endParaRPr sz="706">
              <a:latin typeface="Arial"/>
              <a:cs typeface="Arial"/>
            </a:endParaRPr>
          </a:p>
        </p:txBody>
      </p:sp>
      <p:sp>
        <p:nvSpPr>
          <p:cNvPr id="3" name="object 3"/>
          <p:cNvSpPr/>
          <p:nvPr/>
        </p:nvSpPr>
        <p:spPr>
          <a:xfrm flipH="1">
            <a:off x="448235" y="134470"/>
            <a:ext cx="0" cy="6589059"/>
          </a:xfrm>
          <a:custGeom>
            <a:rect l="l" t="t" r="r" b="b"/>
            <a:pathLst>
              <a:path h="7467600">
                <a:moveTo>
                  <a:pt x="0" y="0"/>
                </a:moveTo>
                <a:lnTo>
                  <a:pt x="0" y="7467599"/>
                </a:lnTo>
                <a:lnTo>
                  <a:pt x="0" y="0"/>
                </a:lnTo>
                <a:close/>
              </a:path>
            </a:pathLst>
          </a:custGeom>
          <a:solidFill>
            <a:srgbClr val="F4F4F4"/>
          </a:solidFill>
        </p:spPr>
        <p:txBody>
          <a:bodyPr wrap="square" lIns="0" tIns="0" rIns="0" bIns="0" rtlCol="0">
            <a:noAutofit/>
          </a:bodyPr>
          <a:lstStyle/>
          <a:p>
            <a:endParaRPr sz="1588"/>
          </a:p>
        </p:txBody>
      </p:sp>
      <p:sp>
        <p:nvSpPr>
          <p:cNvPr id="45" name="Title 44">
            <a:extLst>
              <a:ext uri="{FF2B5EF4-FFF2-40B4-BE49-F238E27FC236}">
                <a16:creationId xmlns:a16="http://schemas.microsoft.com/office/drawing/2014/main" id="{6FFC484A-D2D9-488C-83AC-A053D89201BA}"/>
              </a:ext>
            </a:extLst>
          </p:cNvPr>
          <p:cNvSpPr>
            <a:spLocks noGrp="1"/>
          </p:cNvSpPr>
          <p:nvPr>
            <p:ph type="title"/>
          </p:nvPr>
        </p:nvSpPr>
        <p:spPr>
          <a:xfrm>
            <a:off x="833535" y="457200"/>
            <a:ext cx="10515600" cy="1002833"/>
          </a:xfrm>
        </p:spPr>
        <p:txBody>
          <a:bodyPr>
            <a:noAutofit/>
          </a:bodyPr>
          <a:lstStyle/>
          <a:p>
            <a:pPr algn="ctr" rtl="0"/>
            <a:r>
              <a:rPr lang="es" sz="4400" b="1" i="0" u="none" strike="noStrike" spc="4">
                <a:solidFill>
                  <a:srgbClr val="3366FF"/>
                </a:solidFill>
                <a:latin typeface="Arial Black"/>
                <a:cs typeface="Arial Black"/>
              </a:rPr>
              <a:t> </a:t>
            </a:r>
            <a:r>
              <a:rPr lang="es" sz="3600" b="1" i="0" u="none" strike="noStrike" spc="4">
                <a:solidFill>
                  <a:srgbClr val="3366FF"/>
                </a:solidFill>
                <a:latin typeface="Arial Black"/>
                <a:cs typeface="Arial Black"/>
              </a:rPr>
              <a:t>Número de contribuciones de grupo por valor en dólares 2023</a:t>
            </a:r>
            <a:br>
              <a:rPr lang="es" sz="4400" b="0" i="0" u="none" strike="noStrike">
                <a:latin typeface="Arial Black"/>
                <a:cs typeface="Arial Black"/>
              </a:rPr>
            </a:br>
            <a:endParaRPr lang="en-US"/>
          </a:p>
        </p:txBody>
      </p:sp>
      <p:graphicFrame>
        <p:nvGraphicFramePr>
          <p:cNvPr id="48" name="Chart 47">
            <a:extLst>
              <a:ext uri="{FF2B5EF4-FFF2-40B4-BE49-F238E27FC236}">
                <a16:creationId xmlns:a16="http://schemas.microsoft.com/office/drawing/2014/main" id="{80369453-09BF-48FE-9EC5-E57B4B3092AF}"/>
              </a:ext>
            </a:extLst>
          </p:cNvPr>
          <p:cNvGraphicFramePr/>
          <p:nvPr>
            <p:extLst>
              <p:ext uri="{D42A27DB-BD31-4B8C-83A1-F6EECF244321}">
                <p14:modId xmlns:p14="http://schemas.microsoft.com/office/powerpoint/2010/main" val="981501155"/>
              </p:ext>
            </p:extLst>
          </p:nvPr>
        </p:nvGraphicFramePr>
        <p:xfrm>
          <a:off x="757337" y="889995"/>
          <a:ext cx="10667995" cy="5833534"/>
        </p:xfrm>
        <a:graphic>
          <a:graphicData uri="http://schemas.openxmlformats.org/drawingml/2006/chart">
            <c:chart xmlns:c="http://schemas.openxmlformats.org/drawingml/2006/chart" r:id="rId3"/>
          </a:graphicData>
        </a:graphic>
      </p:graphicFrame>
      <p:graphicFrame>
        <p:nvGraphicFramePr>
          <p:cNvPr id="4" name="Chart 3">
            <a:extLst>
              <a:ext uri="{FF2B5EF4-FFF2-40B4-BE49-F238E27FC236}">
                <a16:creationId xmlns:a16="http://schemas.microsoft.com/office/drawing/2014/main" id="{81F61B4A-60CD-33B7-4D02-49FFE63CBB7E}"/>
              </a:ext>
            </a:extLst>
          </p:cNvPr>
          <p:cNvGraphicFramePr/>
          <p:nvPr>
            <p:extLst>
              <p:ext uri="{D42A27DB-BD31-4B8C-83A1-F6EECF244321}">
                <p14:modId xmlns:p14="http://schemas.microsoft.com/office/powerpoint/2010/main" val="1240378858"/>
              </p:ext>
            </p:extLst>
          </p:nvPr>
        </p:nvGraphicFramePr>
        <p:xfrm>
          <a:off x="842865" y="1022862"/>
          <a:ext cx="10667995" cy="5833534"/>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324840257"/>
      </p:ext>
    </p:extLst>
  </p:cSld>
  <p:clrMapOvr>
    <a:masterClrMapping/>
  </p:clrMapOvr>
  <p:transition spd="med">
    <p:pull/>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object 2"/>
          <p:cNvSpPr txBox="1"/>
          <p:nvPr/>
        </p:nvSpPr>
        <p:spPr>
          <a:xfrm>
            <a:off x="448236" y="134471"/>
            <a:ext cx="11295529" cy="108619"/>
          </a:xfrm>
          <a:prstGeom prst="rect">
            <a:avLst/>
          </a:prstGeom>
        </p:spPr>
        <p:txBody>
          <a:bodyPr vert="horz" wrap="square" lIns="0" tIns="0" rIns="0" bIns="0" rtlCol="0">
            <a:noAutofit/>
          </a:bodyPr>
          <a:lstStyle/>
          <a:p>
            <a:pPr marR="205079" algn="r" rtl="0"/>
            <a:r>
              <a:rPr lang="es" sz="700" b="0" i="0" u="none" strike="noStrike" spc="-4">
                <a:latin typeface="Arial"/>
                <a:cs typeface="Arial"/>
              </a:rPr>
              <a:t>/</a:t>
            </a:r>
            <a:endParaRPr sz="706">
              <a:latin typeface="Arial"/>
              <a:cs typeface="Arial"/>
            </a:endParaRPr>
          </a:p>
        </p:txBody>
      </p:sp>
      <p:sp>
        <p:nvSpPr>
          <p:cNvPr id="3" name="object 3"/>
          <p:cNvSpPr/>
          <p:nvPr/>
        </p:nvSpPr>
        <p:spPr>
          <a:xfrm flipH="1">
            <a:off x="448235" y="134470"/>
            <a:ext cx="0" cy="6589059"/>
          </a:xfrm>
          <a:custGeom>
            <a:rect l="l" t="t" r="r" b="b"/>
            <a:pathLst>
              <a:path h="7467600">
                <a:moveTo>
                  <a:pt x="0" y="0"/>
                </a:moveTo>
                <a:lnTo>
                  <a:pt x="0" y="7467599"/>
                </a:lnTo>
                <a:lnTo>
                  <a:pt x="0" y="0"/>
                </a:lnTo>
                <a:close/>
              </a:path>
            </a:pathLst>
          </a:custGeom>
          <a:solidFill>
            <a:srgbClr val="F4F4F4"/>
          </a:solidFill>
        </p:spPr>
        <p:txBody>
          <a:bodyPr wrap="square" lIns="0" tIns="0" rIns="0" bIns="0" rtlCol="0">
            <a:noAutofit/>
          </a:bodyPr>
          <a:lstStyle/>
          <a:p>
            <a:endParaRPr sz="1588"/>
          </a:p>
        </p:txBody>
      </p:sp>
      <p:sp>
        <p:nvSpPr>
          <p:cNvPr id="45" name="Title 44">
            <a:extLst>
              <a:ext uri="{FF2B5EF4-FFF2-40B4-BE49-F238E27FC236}">
                <a16:creationId xmlns:a16="http://schemas.microsoft.com/office/drawing/2014/main" id="{6FFC484A-D2D9-488C-83AC-A053D89201BA}"/>
              </a:ext>
            </a:extLst>
          </p:cNvPr>
          <p:cNvSpPr>
            <a:spLocks noGrp="1"/>
          </p:cNvSpPr>
          <p:nvPr>
            <p:ph type="title"/>
          </p:nvPr>
        </p:nvSpPr>
        <p:spPr>
          <a:xfrm>
            <a:off x="833535" y="134470"/>
            <a:ext cx="10515600" cy="1325563"/>
          </a:xfrm>
        </p:spPr>
        <p:txBody>
          <a:bodyPr>
            <a:noAutofit/>
          </a:bodyPr>
          <a:lstStyle/>
          <a:p>
            <a:pPr algn="ctr" rtl="0"/>
            <a:r>
              <a:rPr lang="es" sz="3600" b="1" i="0" u="none" strike="noStrike" spc="4">
                <a:solidFill>
                  <a:srgbClr val="3366FF"/>
                </a:solidFill>
                <a:latin typeface="Arial Black"/>
                <a:cs typeface="Arial Black"/>
              </a:rPr>
              <a:t> Número de contribuciones individuales por valor en dólares 2023</a:t>
            </a:r>
            <a:br>
              <a:rPr lang="es" sz="3200" b="0" i="0" u="none" strike="noStrike">
                <a:latin typeface="Arial Black"/>
                <a:cs typeface="Arial Black"/>
              </a:rPr>
            </a:br>
            <a:endParaRPr lang="en-US" sz="3200"/>
          </a:p>
        </p:txBody>
      </p:sp>
      <p:graphicFrame>
        <p:nvGraphicFramePr>
          <p:cNvPr id="48" name="Chart 47">
            <a:extLst>
              <a:ext uri="{FF2B5EF4-FFF2-40B4-BE49-F238E27FC236}">
                <a16:creationId xmlns:a16="http://schemas.microsoft.com/office/drawing/2014/main" id="{80369453-09BF-48FE-9EC5-E57B4B3092AF}"/>
              </a:ext>
            </a:extLst>
          </p:cNvPr>
          <p:cNvGraphicFramePr/>
          <p:nvPr>
            <p:extLst>
              <p:ext uri="{D42A27DB-BD31-4B8C-83A1-F6EECF244321}">
                <p14:modId xmlns:p14="http://schemas.microsoft.com/office/powerpoint/2010/main" val="606986602"/>
              </p:ext>
            </p:extLst>
          </p:nvPr>
        </p:nvGraphicFramePr>
        <p:xfrm>
          <a:off x="757337" y="1059370"/>
          <a:ext cx="10667995" cy="5833534"/>
        </p:xfrm>
        <a:graphic>
          <a:graphicData uri="http://schemas.openxmlformats.org/drawingml/2006/chart">
            <c:chart xmlns:c="http://schemas.openxmlformats.org/drawingml/2006/chart" r:id="rId3"/>
          </a:graphicData>
        </a:graphic>
      </p:graphicFrame>
      <p:graphicFrame>
        <p:nvGraphicFramePr>
          <p:cNvPr id="4" name="Chart 3">
            <a:extLst>
              <a:ext uri="{FF2B5EF4-FFF2-40B4-BE49-F238E27FC236}">
                <a16:creationId xmlns:a16="http://schemas.microsoft.com/office/drawing/2014/main" id="{81F61B4A-60CD-33B7-4D02-49FFE63CBB7E}"/>
              </a:ext>
            </a:extLst>
          </p:cNvPr>
          <p:cNvGraphicFramePr/>
          <p:nvPr>
            <p:extLst>
              <p:ext uri="{D42A27DB-BD31-4B8C-83A1-F6EECF244321}">
                <p14:modId xmlns:p14="http://schemas.microsoft.com/office/powerpoint/2010/main" val="2309018179"/>
              </p:ext>
            </p:extLst>
          </p:nvPr>
        </p:nvGraphicFramePr>
        <p:xfrm>
          <a:off x="954652" y="889995"/>
          <a:ext cx="10667995" cy="5833534"/>
        </p:xfrm>
        <a:graphic>
          <a:graphicData uri="http://schemas.openxmlformats.org/drawingml/2006/chart">
            <c:chart xmlns:c="http://schemas.openxmlformats.org/drawingml/2006/chart" r:id="rId4"/>
          </a:graphicData>
        </a:graphic>
      </p:graphicFrame>
    </p:spTree>
    <p:extLst>
      <p:ext uri="{BB962C8B-B14F-4D97-AF65-F5344CB8AC3E}">
        <p14:creationId xmlns:p14="http://schemas.microsoft.com/office/powerpoint/2010/main" val="2832528289"/>
      </p:ext>
    </p:extLst>
  </p:cSld>
  <p:clrMapOvr>
    <a:masterClrMapping/>
  </p:clrMapOvr>
  <p:transition spd="med">
    <p:pull/>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57" name="Text Box 9"/>
          <p:cNvSpPr txBox="1">
            <a:spLocks noChangeArrowheads="1"/>
          </p:cNvSpPr>
          <p:nvPr/>
        </p:nvSpPr>
        <p:spPr bwMode="auto">
          <a:xfrm>
            <a:off x="0" y="127338"/>
            <a:ext cx="12192000" cy="830997"/>
          </a:xfrm>
          <a:prstGeom prst="rect">
            <a:avLst/>
          </a:prstGeom>
          <a:solidFill>
            <a:schemeClr val="accent1">
              <a:lumMod val="20000"/>
              <a:lumOff val="80000"/>
            </a:schemeClr>
          </a:solidFill>
          <a:ln>
            <a:noFill/>
          </a:ln>
          <a:effectLst/>
        </p:spPr>
        <p:txBody>
          <a:bodyPr wrap="square">
            <a:no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rtl="0" eaLnBrk="1" hangingPunct="1">
              <a:spcBef>
                <a:spcPct val="50000"/>
              </a:spcBef>
              <a:defRPr/>
            </a:pPr>
            <a:r>
              <a:rPr lang="es" sz="4800" b="1" i="0" u="none" strike="noStrike">
                <a:solidFill>
                  <a:srgbClr val="3366FF"/>
                </a:solidFill>
                <a:latin typeface="Arial Black"/>
              </a:rPr>
              <a:t>PARTE I: RESULTADOS DE LA AUDITORÍA DE 2023</a:t>
            </a:r>
          </a:p>
        </p:txBody>
      </p:sp>
      <p:contentPart p14:bwMode="auto" r:id="rId3">
        <p14:nvContentPartPr>
          <p14:cNvPr id="3" name="Ink 2"/>
          <p14:cNvContentPartPr/>
          <p14:nvPr/>
        </p14:nvContentPartPr>
        <p14:xfrm>
          <a:off x="-132159" y="1885426"/>
          <a:ext cx="6480" cy="32040"/>
        </p14:xfrm>
      </p:contentPart>
      <p:pic>
        <p:nvPicPr>
          <p:cNvPr id="5" name="Picture 4" descr="Diagram&#10;&#10;Description automatically generated">
            <a:extLst>
              <a:ext uri="{FF2B5EF4-FFF2-40B4-BE49-F238E27FC236}">
                <a16:creationId xmlns:a16="http://schemas.microsoft.com/office/drawing/2014/main" id="{EF81C36B-C9BF-4A83-B3B1-9232948FC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994" y="1879462"/>
            <a:ext cx="6402411" cy="2743200"/>
          </a:xfrm>
          <a:prstGeom prst="rect">
            <a:avLst/>
          </a:prstGeom>
        </p:spPr>
      </p:pic>
      <p:sp>
        <p:nvSpPr>
          <p:cNvPr id="6" name="TextBox 5">
            <a:extLst>
              <a:ext uri="{FF2B5EF4-FFF2-40B4-BE49-F238E27FC236}">
                <a16:creationId xmlns:a16="http://schemas.microsoft.com/office/drawing/2014/main" id="{B4DE48EF-75E2-4833-944C-B4F30A20B15D}"/>
              </a:ext>
            </a:extLst>
          </p:cNvPr>
          <p:cNvSpPr txBox="1"/>
          <p:nvPr/>
        </p:nvSpPr>
        <p:spPr>
          <a:xfrm>
            <a:off x="1905000" y="4724400"/>
            <a:ext cx="8153400" cy="1200329"/>
          </a:xfrm>
          <a:prstGeom prst="rect">
            <a:avLst/>
          </a:prstGeom>
          <a:noFill/>
        </p:spPr>
        <p:txBody>
          <a:bodyPr wrap="square" rtlCol="0">
            <a:noAutofit/>
          </a:bodyPr>
          <a:lstStyle/>
          <a:p>
            <a:pPr marL="285750" indent="-285750" rtl="0">
              <a:buFont typeface="Arial" panose="020b0604020202020204" pitchFamily="34" charset="0"/>
              <a:buChar char="•"/>
            </a:pPr>
            <a:r>
              <a:rPr lang="es" sz="1800" b="0" i="0" u="none" strike="noStrike">
                <a:latin typeface="Arial"/>
              </a:rPr>
              <a:t>Nueva firma de auditoría para 2023: En acorde con la política de solicitud de propuestas y rotación cada 5 años adoptada por el comité de Finanzas de los custodios e implementada por el comité de Auditoría de los custodios, y la JSG y  juntas de AAWS y AAGV.</a:t>
            </a:r>
          </a:p>
          <a:p>
            <a:pPr marL="285750" indent="-285750" rtl="0">
              <a:buFont typeface="Arial" panose="020b0604020202020204" pitchFamily="34" charset="0"/>
              <a:buChar char="•"/>
            </a:pPr>
            <a:r>
              <a:rPr lang="es" sz="1800" b="0" i="0" u="none" strike="noStrike">
                <a:latin typeface="Arial"/>
              </a:rPr>
              <a:t>Presentar a Matthew Becker, CPA, socio principal de participación en la firma BDO.</a:t>
            </a:r>
          </a:p>
        </p:txBody>
      </p:sp>
      <p:sp>
        <p:nvSpPr>
          <p:cNvPr id="7" name="TextBox 6">
            <a:extLst>
              <a:ext uri="{FF2B5EF4-FFF2-40B4-BE49-F238E27FC236}">
                <a16:creationId xmlns:a16="http://schemas.microsoft.com/office/drawing/2014/main" id="{8E064BF0-524C-42E1-9132-F82BC738484D}"/>
              </a:ext>
            </a:extLst>
          </p:cNvPr>
          <p:cNvSpPr txBox="1"/>
          <p:nvPr/>
        </p:nvSpPr>
        <p:spPr>
          <a:xfrm>
            <a:off x="5410200" y="2379702"/>
            <a:ext cx="914400" cy="461665"/>
          </a:xfrm>
          <a:prstGeom prst="rect">
            <a:avLst/>
          </a:prstGeom>
          <a:noFill/>
        </p:spPr>
        <p:txBody>
          <a:bodyPr wrap="square" rtlCol="0">
            <a:noAutofit/>
          </a:bodyPr>
          <a:lstStyle/>
          <a:p>
            <a:pPr rtl="0"/>
            <a:r>
              <a:rPr lang="es" sz="2400" b="0" i="0" u="none" strike="noStrike">
                <a:latin typeface="Arial"/>
              </a:rPr>
              <a:t>2023</a:t>
            </a:r>
          </a:p>
        </p:txBody>
      </p:sp>
    </p:spTree>
    <p:extLst>
      <p:ext uri="{BB962C8B-B14F-4D97-AF65-F5344CB8AC3E}">
        <p14:creationId xmlns:p14="http://schemas.microsoft.com/office/powerpoint/2010/main" val="102938774"/>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482" name="Rectangle 2"/>
          <p:cNvSpPr>
            <a:spLocks noGrp="1" noChangeArrowheads="1"/>
          </p:cNvSpPr>
          <p:nvPr>
            <p:ph type="title"/>
          </p:nvPr>
        </p:nvSpPr>
        <p:spPr>
          <a:xfrm>
            <a:off x="0" y="304800"/>
            <a:ext cx="12192000" cy="533400"/>
          </a:xfrm>
        </p:spPr>
        <p:txBody>
          <a:bodyPr>
            <a:noAutofit/>
          </a:bodyPr>
          <a:lstStyle/>
          <a:p>
            <a:pPr algn="ctr" rtl="0" eaLnBrk="1" hangingPunct="1"/>
            <a:r>
              <a:rPr lang="es" sz="3200" b="1" i="0" u="none" strike="noStrike">
                <a:solidFill>
                  <a:srgbClr val="3366FF"/>
                </a:solidFill>
                <a:latin typeface="Arial Black"/>
              </a:rPr>
              <a:t>POR MEDIO DE NUESTRO PROPIO AUTOMANTENIMIENTO</a:t>
            </a:r>
            <a:r>
              <a:rPr lang="es" sz="3200" b="0" i="0" u="none" strike="noStrike">
                <a:solidFill>
                  <a:srgbClr val="3366FF"/>
                </a:solidFill>
                <a:latin typeface="Arial Black"/>
              </a:rPr>
              <a:t> </a:t>
            </a:r>
          </a:p>
        </p:txBody>
      </p:sp>
      <p:sp>
        <p:nvSpPr>
          <p:cNvPr id="2" name="TextBox 1"/>
          <p:cNvSpPr txBox="1"/>
          <p:nvPr/>
        </p:nvSpPr>
        <p:spPr>
          <a:xfrm>
            <a:off x="11811000" y="6506858"/>
            <a:ext cx="381000" cy="276999"/>
          </a:xfrm>
          <a:prstGeom prst="rect">
            <a:avLst/>
          </a:prstGeom>
          <a:noFill/>
        </p:spPr>
        <p:txBody>
          <a:bodyPr wrap="square" rtlCol="0">
            <a:noAutofit/>
          </a:bodyPr>
          <a:lstStyle/>
          <a:p>
            <a:endParaRPr lang="en-US" sz="1200" b="1">
              <a:latin typeface="Arial Narrow" pitchFamily="34" charset="0"/>
            </a:endParaRPr>
          </a:p>
        </p:txBody>
      </p:sp>
      <p:pic>
        <p:nvPicPr>
          <p:cNvPr id="4" name="Picture 3" descr="A picture containing diagram&#10;&#10;Description automatically generated">
            <a:extLst>
              <a:ext uri="{FF2B5EF4-FFF2-40B4-BE49-F238E27FC236}">
                <a16:creationId xmlns:a16="http://schemas.microsoft.com/office/drawing/2014/main" id="{C6C3E9F5-ECD3-4E78-A7FF-EAD47AA59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219199"/>
            <a:ext cx="2257001" cy="5245437"/>
          </a:xfrm>
          <a:prstGeom prst="rect">
            <a:avLst/>
          </a:prstGeom>
        </p:spPr>
      </p:pic>
    </p:spTree>
  </p:cSld>
  <p:clrMapOvr>
    <a:masterClrMapping/>
  </p:clrMapOvr>
  <mc:AlternateContent>
    <mc:Choice xmlns:p15="http://schemas.microsoft.com/office/powerpoint/2012/main" Requires="p15">
      <p:transition spd="slow" p14:dur="2000">
        <p15:prstTrans prst="drape"/>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6626" name="Rectangle 3"/>
          <p:cNvSpPr>
            <a:spLocks noGrp="1" noChangeArrowheads="1"/>
          </p:cNvSpPr>
          <p:nvPr>
            <p:ph type="body" idx="4294967295"/>
          </p:nvPr>
        </p:nvSpPr>
        <p:spPr>
          <a:xfrm>
            <a:off x="0" y="762000"/>
            <a:ext cx="12192000" cy="5849938"/>
          </a:xfrm>
          <a:solidFill>
            <a:schemeClr val="accent1">
              <a:lumMod val="20000"/>
              <a:lumOff val="80000"/>
            </a:schemeClr>
          </a:solidFill>
        </p:spPr>
        <p:txBody>
          <a:bodyPr>
            <a:noAutofit/>
          </a:bodyPr>
          <a:lstStyle/>
          <a:p>
            <a:pPr rtl="0" eaLnBrk="1" hangingPunct="1"/>
            <a:r>
              <a:rPr lang="es" sz="3600" b="1" i="0" u="none" strike="noStrike">
                <a:solidFill>
                  <a:srgbClr val="3366FF"/>
                </a:solidFill>
                <a:latin typeface="Arial Black"/>
              </a:rPr>
              <a:t>Publicaciones</a:t>
            </a:r>
          </a:p>
          <a:p>
            <a:pPr eaLnBrk="1" hangingPunct="1"/>
            <a:endParaRPr lang="en-US" altLang="en-US">
              <a:solidFill>
                <a:srgbClr val="002060"/>
              </a:solidFill>
            </a:endParaRPr>
          </a:p>
          <a:p>
            <a:pPr eaLnBrk="1" hangingPunct="1"/>
            <a:endParaRPr lang="en-US" altLang="en-US">
              <a:solidFill>
                <a:srgbClr val="002060"/>
              </a:solidFill>
            </a:endParaRPr>
          </a:p>
          <a:p>
            <a:pPr eaLnBrk="1" hangingPunct="1">
              <a:buFont typeface="Wingdings" panose="05000000000000000000" pitchFamily="2" charset="2"/>
              <a:buNone/>
            </a:pPr>
            <a:endParaRPr lang="en-US" altLang="en-US">
              <a:solidFill>
                <a:srgbClr val="002060"/>
              </a:solidFill>
            </a:endParaRPr>
          </a:p>
          <a:p>
            <a:pPr eaLnBrk="1" hangingPunct="1">
              <a:buFont typeface="Wingdings" panose="05000000000000000000" pitchFamily="2" charset="2"/>
              <a:buNone/>
            </a:pPr>
            <a:endParaRPr lang="en-US" altLang="en-US" sz="900">
              <a:solidFill>
                <a:srgbClr val="002060"/>
              </a:solidFill>
            </a:endParaRPr>
          </a:p>
          <a:p>
            <a:pPr marL="0" indent="0" eaLnBrk="1" hangingPunct="1">
              <a:buNone/>
            </a:pPr>
            <a:endParaRPr lang="en-US" altLang="en-US" sz="2400" b="1">
              <a:solidFill>
                <a:srgbClr val="0070C0"/>
              </a:solidFill>
              <a:latin typeface="Arial Narrow" pitchFamily="34" charset="0"/>
            </a:endParaRPr>
          </a:p>
          <a:p>
            <a:pPr rtl="0" eaLnBrk="1" hangingPunct="1"/>
            <a:r>
              <a:rPr lang="es" sz="3600" b="1" i="0" u="none" strike="noStrike">
                <a:solidFill>
                  <a:srgbClr val="3366FF"/>
                </a:solidFill>
                <a:latin typeface="Arial Black"/>
              </a:rPr>
              <a:t>Servicios en nombre de la JSG</a:t>
            </a:r>
          </a:p>
          <a:p>
            <a:pPr eaLnBrk="1" hangingPunct="1">
              <a:buFont typeface="Wingdings" panose="05000000000000000000" pitchFamily="2" charset="2"/>
              <a:buNone/>
            </a:pPr>
            <a:endParaRPr lang="en-US" altLang="en-US" sz="3600" b="1">
              <a:latin typeface="Arial Rounded MT Bold" pitchFamily="34" charset="0"/>
            </a:endParaRPr>
          </a:p>
        </p:txBody>
      </p:sp>
      <p:sp>
        <p:nvSpPr>
          <p:cNvPr id="26627" name="Rectangle 2"/>
          <p:cNvSpPr>
            <a:spLocks noGrp="1" noChangeArrowheads="1"/>
          </p:cNvSpPr>
          <p:nvPr>
            <p:ph type="title" idx="4294967295"/>
          </p:nvPr>
        </p:nvSpPr>
        <p:spPr>
          <a:xfrm>
            <a:off x="8744" y="0"/>
            <a:ext cx="12192000" cy="822959"/>
          </a:xfrm>
          <a:solidFill>
            <a:schemeClr val="accent1">
              <a:lumMod val="20000"/>
              <a:lumOff val="80000"/>
            </a:schemeClr>
          </a:solidFill>
        </p:spPr>
        <p:txBody>
          <a:bodyPr anchor="b">
            <a:noAutofit/>
          </a:bodyPr>
          <a:lstStyle/>
          <a:p>
            <a:pPr algn="ctr" rtl="0" eaLnBrk="1" hangingPunct="1"/>
            <a:r>
              <a:rPr lang="es" sz="3600" b="1" i="0" u="none" strike="noStrike">
                <a:solidFill>
                  <a:srgbClr val="3366FF"/>
                </a:solidFill>
                <a:latin typeface="Arial Black"/>
              </a:rPr>
              <a:t>LAS DOS FUNCIONES BÁSICAS DE LA OSG</a:t>
            </a:r>
          </a:p>
        </p:txBody>
      </p:sp>
      <p:sp>
        <p:nvSpPr>
          <p:cNvPr id="26628" name="Date Placeholder 6"/>
          <p:cNvSpPr txBox="1">
            <a:spLocks noGrp="1"/>
          </p:cNvSpPr>
          <p:nvPr/>
        </p:nvSpPr>
        <p:spPr bwMode="auto">
          <a:xfrm>
            <a:off x="19812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000">
              <a:latin typeface="Verdana" panose="020b0604030504040204" pitchFamily="34" charset="0"/>
            </a:endParaRPr>
          </a:p>
        </p:txBody>
      </p:sp>
      <p:pic>
        <p:nvPicPr>
          <p:cNvPr id="26630"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5628" y="1401762"/>
            <a:ext cx="1428750" cy="1951038"/>
          </a:xfrm>
          <a:prstGeom prst="rect">
            <a:avLst/>
          </a:prstGeom>
          <a:noFill/>
          <a:ln w="12700">
            <a:solidFill>
              <a:srgbClr val="0000CC"/>
            </a:solidFill>
            <a:miter lim="800000"/>
          </a:ln>
          <a:extLst>
            <a:ext uri="{909E8E84-426E-40DD-AFC4-6F175D3DCCD1}">
              <a14:hiddenFill xmlns:a14="http://schemas.microsoft.com/office/drawing/2010/main">
                <a:solidFill>
                  <a:srgbClr val="FFFFFF"/>
                </a:solidFill>
              </a14:hiddenFill>
            </a:ext>
          </a:extLst>
        </p:spPr>
      </p:pic>
      <p:pic>
        <p:nvPicPr>
          <p:cNvPr id="26631" name="Picture 9"/>
          <p:cNvPicPr>
            <a:picLocks noRot="1"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52040" y="3988604"/>
            <a:ext cx="2106497" cy="2412196"/>
          </a:xfrm>
          <a:prstGeom prst="rect">
            <a:avLst/>
          </a:prstGeom>
          <a:noFill/>
          <a:ln w="38100" cmpd="dbl">
            <a:solidFill>
              <a:srgbClr val="000000"/>
            </a:solidFill>
            <a:miter lim="800000"/>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50255" y="6611779"/>
            <a:ext cx="341745" cy="246221"/>
          </a:xfrm>
          <a:prstGeom prst="rect">
            <a:avLst/>
          </a:prstGeom>
          <a:noFill/>
        </p:spPr>
        <p:txBody>
          <a:bodyPr wrap="square" rtlCol="0">
            <a:noAutofit/>
          </a:bodyPr>
          <a:lstStyle/>
          <a:p>
            <a:endParaRPr lang="en-US" sz="1000" b="1"/>
          </a:p>
        </p:txBody>
      </p:sp>
      <p:pic>
        <p:nvPicPr>
          <p:cNvPr id="4" name="Picture 3" descr="Calendar&#10;&#10;Description automatically generated with low confidence">
            <a:extLst>
              <a:ext uri="{FF2B5EF4-FFF2-40B4-BE49-F238E27FC236}">
                <a16:creationId xmlns:a16="http://schemas.microsoft.com/office/drawing/2014/main" id="{9DEB719D-44A3-458A-AE97-535BFAA33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0" y="1401762"/>
            <a:ext cx="1403796" cy="1951038"/>
          </a:xfrm>
          <a:prstGeom prst="rect">
            <a:avLst/>
          </a:prstGeom>
        </p:spPr>
      </p:pic>
      <p:pic>
        <p:nvPicPr>
          <p:cNvPr id="6" name="Picture 5" descr="Graphical user interface, text, website&#10;&#10;Description automatically generated">
            <a:extLst>
              <a:ext uri="{FF2B5EF4-FFF2-40B4-BE49-F238E27FC236}">
                <a16:creationId xmlns:a16="http://schemas.microsoft.com/office/drawing/2014/main" id="{1673280A-2EBF-40D1-A15E-8981FF443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8210" y="1401762"/>
            <a:ext cx="1505299" cy="1947672"/>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86C8A36D-8D0A-4BEA-851A-5A71A5CD1F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00748" y="4618561"/>
            <a:ext cx="2788920" cy="1441630"/>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A7BD57FE-B50E-493B-A080-F13EFD944D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04669" y="4285057"/>
            <a:ext cx="2286000" cy="2191943"/>
          </a:xfrm>
          <a:prstGeom prst="rect">
            <a:avLst/>
          </a:prstGeom>
        </p:spPr>
      </p:pic>
    </p:spTree>
  </p:cSld>
  <p:clrMapOvr>
    <a:masterClrMapping/>
  </p:clrMapOvr>
  <p:transition spd="med">
    <p:pull/>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bg>
      <p:bgPr>
        <a:solidFill>
          <a:schemeClr val="accent1">
            <a:lumMod val="20000"/>
            <a:lumOff val="80000"/>
          </a:schemeClr>
        </a:solidFill>
        <a:effectLst/>
      </p:bgPr>
    </p:bg>
    <p:spTree>
      <p:nvGrpSpPr>
        <p:cNvPr id="1" name=""/>
        <p:cNvGrpSpPr/>
        <p:nvPr/>
      </p:nvGrpSpPr>
      <p:grpSpPr>
        <a:xfrm>
          <a:off x="0" y="0"/>
          <a:ext cx="0" cy="0"/>
        </a:xfrm>
      </p:grpSpPr>
      <p:graphicFrame>
        <p:nvGraphicFramePr>
          <p:cNvPr id="21569" name="Group 65"/>
          <p:cNvGraphicFramePr>
            <a:graphicFrameLocks noGrp="1"/>
          </p:cNvGraphicFramePr>
          <p:nvPr>
            <p:ph/>
            <p:extLst>
              <p:ext uri="{D42A27DB-BD31-4B8C-83A1-F6EECF244321}">
                <p14:modId xmlns:p14="http://schemas.microsoft.com/office/powerpoint/2010/main" val="1152035673"/>
              </p:ext>
            </p:extLst>
          </p:nvPr>
        </p:nvGraphicFramePr>
        <p:xfrm>
          <a:off x="457200" y="1066800"/>
          <a:ext cx="11506200" cy="4855289"/>
        </p:xfrm>
        <a:graphic>
          <a:graphicData uri="http://schemas.openxmlformats.org/drawingml/2006/table">
            <a:tbl>
              <a:tblPr/>
              <a:tblGrid>
                <a:gridCol w="4989417">
                  <a:extLst>
                    <a:ext uri="{9D8B030D-6E8A-4147-A177-3AD203B41FA5}">
                      <a16:colId xmlns:a16="http://schemas.microsoft.com/office/drawing/2014/main" val="20000"/>
                    </a:ext>
                  </a:extLst>
                </a:gridCol>
                <a:gridCol w="2032251">
                  <a:extLst>
                    <a:ext uri="{9D8B030D-6E8A-4147-A177-3AD203B41FA5}">
                      <a16:colId xmlns:a16="http://schemas.microsoft.com/office/drawing/2014/main" val="20001"/>
                    </a:ext>
                  </a:extLst>
                </a:gridCol>
                <a:gridCol w="2137873">
                  <a:extLst>
                    <a:ext uri="{9D8B030D-6E8A-4147-A177-3AD203B41FA5}">
                      <a16:colId xmlns:a16="http://schemas.microsoft.com/office/drawing/2014/main" val="20002"/>
                    </a:ext>
                  </a:extLst>
                </a:gridCol>
                <a:gridCol w="2346659">
                  <a:extLst>
                    <a:ext uri="{9D8B030D-6E8A-4147-A177-3AD203B41FA5}">
                      <a16:colId xmlns:a16="http://schemas.microsoft.com/office/drawing/2014/main" val="20003"/>
                    </a:ext>
                  </a:extLst>
                </a:gridCol>
              </a:tblGrid>
              <a:tr h="929189">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1800" b="1" i="0" u="none" strike="noStrike" cap="none" normalizeH="0" baseline="0">
                        <a:ln>
                          <a:noFill/>
                        </a:ln>
                        <a:solidFill>
                          <a:srgbClr val="3366FF"/>
                        </a:solidFill>
                        <a:effectLst/>
                        <a:latin typeface="Arial Narrow" pitchFamily="34" charset="0"/>
                        <a:cs typeface="Arial"/>
                      </a:endParaRP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2023</a:t>
                      </a:r>
                    </a:p>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FINAL</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2023</a:t>
                      </a:r>
                    </a:p>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PRESUPUESTO</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INCREMENTO</a:t>
                      </a:r>
                    </a:p>
                    <a:p>
                      <a:pPr marL="0" marR="0" lvl="0" indent="0" algn="r" defTabSz="914400" rtl="0" eaLnBrk="1" fontAlgn="base" latinLnBrk="0" hangingPunct="1">
                        <a:lnSpc>
                          <a:spcPct val="100000"/>
                        </a:lnSpc>
                        <a:spcBef>
                          <a:spcPct val="0"/>
                        </a:spcBef>
                        <a:spcAft>
                          <a:spcPct val="0"/>
                        </a:spcAft>
                        <a:buClrTx/>
                        <a:buSzTx/>
                        <a:buFontTx/>
                        <a:buNone/>
                      </a:pPr>
                      <a:r>
                        <a:rPr kumimoji="0" lang="es" sz="2000" b="1" i="0" u="none" strike="noStrike" cap="none" normalizeH="0" baseline="0">
                          <a:solidFill>
                            <a:srgbClr val="3366FF"/>
                          </a:solidFill>
                          <a:latin typeface="Arial Narrow"/>
                          <a:cs typeface="Arial"/>
                        </a:rPr>
                        <a:t>(DISMINUCIÓN)</a:t>
                      </a:r>
                    </a:p>
                  </a:txBody>
                  <a:tcPr marT="45702" marB="45702"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0745">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cap="none" normalizeH="0" baseline="0">
                          <a:solidFill>
                            <a:srgbClr val="000000"/>
                          </a:solidFill>
                          <a:latin typeface="Arial Narrow"/>
                          <a:cs typeface="Arial"/>
                        </a:rPr>
                        <a:t>Ventas brutas de literatura</a:t>
                      </a:r>
                      <a:endParaRPr kumimoji="0" lang="en-US" altLang="en-US" sz="1000" b="1" i="0" u="none" strike="noStrike" cap="none" normalizeH="0" baseline="0">
                        <a:ln>
                          <a:noFill/>
                        </a:ln>
                        <a:solidFill>
                          <a:schemeClr val="tx1"/>
                        </a:solidFill>
                        <a:effectLst/>
                        <a:latin typeface="Arial Narrow" pitchFamily="34" charset="0"/>
                        <a:cs typeface="Arial" panose="020b0604020202020204" pitchFamily="34" charset="0"/>
                      </a:endParaRP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14,641,118</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15,900,000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(1,258,882)</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60745">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kern="1200" cap="none" normalizeH="0" baseline="0">
                          <a:solidFill>
                            <a:srgbClr val="000000"/>
                          </a:solidFill>
                          <a:latin typeface="Arial Narrow"/>
                          <a:ea typeface="+mn-ea"/>
                          <a:cs typeface="Arial"/>
                        </a:rPr>
                        <a:t>Descuentos</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solidFill>
                            <a:srgbClr val="FF0000"/>
                          </a:solidFill>
                          <a:latin typeface="Arial Narrow"/>
                          <a:cs typeface="Arial"/>
                        </a:rPr>
                        <a:t>(453,706)</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solidFill>
                            <a:srgbClr val="FF0000"/>
                          </a:solidFill>
                          <a:latin typeface="Arial Narrow"/>
                          <a:cs typeface="Arial"/>
                        </a:rPr>
                        <a:t>(715,500)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(261,794)</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077523918"/>
                  </a:ext>
                </a:extLst>
              </a:tr>
              <a:tr h="560745">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kern="1200" cap="none" normalizeH="0" baseline="0">
                          <a:solidFill>
                            <a:srgbClr val="000000"/>
                          </a:solidFill>
                          <a:latin typeface="Arial Narrow"/>
                          <a:ea typeface="+mn-ea"/>
                          <a:cs typeface="Arial"/>
                        </a:rPr>
                        <a:t>Gastos de envío</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302,805</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397,500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(94,695)</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388680766"/>
                  </a:ext>
                </a:extLst>
              </a:tr>
              <a:tr h="560745">
                <a:tc>
                  <a:txBody>
                    <a:bodyPr vert="horz" wrap="square"/>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kern="1200" cap="none" normalizeH="0" baseline="0">
                          <a:solidFill>
                            <a:srgbClr val="000000"/>
                          </a:solidFill>
                          <a:latin typeface="Arial Narrow"/>
                          <a:ea typeface="+mn-ea"/>
                          <a:cs typeface="Arial"/>
                        </a:rPr>
                        <a:t>Ventas netas de literatura</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14,490,217</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algn="r" rtl="0"/>
                      <a:r>
                        <a:rPr lang="es" sz="2000" b="0" i="0" u="none" strike="noStrike">
                          <a:latin typeface="Arial Narrow"/>
                          <a:cs typeface="Arial"/>
                        </a:rPr>
                        <a:t>15,582,000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(1,091,783)</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252331687"/>
                  </a:ext>
                </a:extLst>
              </a:tr>
              <a:tr h="560745">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cap="none" normalizeH="0" baseline="0">
                          <a:solidFill>
                            <a:srgbClr val="000000"/>
                          </a:solidFill>
                          <a:latin typeface="Arial Narrow"/>
                          <a:cs typeface="Arial"/>
                        </a:rPr>
                        <a:t>Costo de la literatura vendida - Impresión</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7,726,991</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7,632,000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94,991</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60745">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cap="none" normalizeH="0" baseline="0">
                          <a:solidFill>
                            <a:srgbClr val="000000"/>
                          </a:solidFill>
                          <a:latin typeface="Arial Narrow"/>
                          <a:cs typeface="Arial"/>
                        </a:rPr>
                        <a:t>Ganancias brutas</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6,763,226</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7,950,000</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(1,186,774)</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61630">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s" sz="1600" b="1" i="0" u="none" strike="noStrike" cap="none" normalizeH="0" baseline="0">
                          <a:solidFill>
                            <a:srgbClr val="000000"/>
                          </a:solidFill>
                          <a:latin typeface="Arial Narrow"/>
                          <a:cs typeface="Arial"/>
                        </a:rPr>
                        <a:t>Porcentaje de ganancias brutas</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46.2 %</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000000"/>
                          </a:solidFill>
                          <a:latin typeface="Arial Narrow"/>
                          <a:cs typeface="Arial"/>
                        </a:rPr>
                        <a:t>50.0 %</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tc>
                  <a:txBody>
                    <a:bodyPr vert="horz" wrap="square"/>
                    <a:lstStyle>
                      <a:lvl1pPr eaLnBrk="0" hangingPunct="0">
                        <a:spcBef>
                          <a:spcPct val="20000"/>
                        </a:spcBef>
                        <a:defRPr sz="2800">
                          <a:solidFill>
                            <a:schemeClr val="tx1"/>
                          </a:solidFill>
                          <a:latin typeface="Arial"/>
                          <a:cs typeface="Arial"/>
                        </a:defRPr>
                      </a:lvl1pPr>
                      <a:lvl2pPr marL="742950" indent="-285750" eaLnBrk="0" hangingPunct="0">
                        <a:spcBef>
                          <a:spcPct val="20000"/>
                        </a:spcBef>
                        <a:defRPr sz="2400">
                          <a:solidFill>
                            <a:schemeClr val="tx1"/>
                          </a:solidFill>
                          <a:latin typeface="Arial"/>
                          <a:cs typeface="Arial"/>
                        </a:defRPr>
                      </a:lvl2pPr>
                      <a:lvl3pPr marL="1143000" indent="-228600" eaLnBrk="0" hangingPunct="0">
                        <a:spcBef>
                          <a:spcPct val="20000"/>
                        </a:spcBef>
                        <a:defRPr sz="2000">
                          <a:solidFill>
                            <a:schemeClr val="tx1"/>
                          </a:solidFill>
                          <a:latin typeface="Arial"/>
                          <a:cs typeface="Arial"/>
                        </a:defRPr>
                      </a:lvl3pPr>
                      <a:lvl4pPr marL="1600200" indent="-228600" eaLnBrk="0" hangingPunct="0">
                        <a:spcBef>
                          <a:spcPct val="20000"/>
                        </a:spcBef>
                        <a:defRPr>
                          <a:solidFill>
                            <a:schemeClr val="tx1"/>
                          </a:solidFill>
                          <a:latin typeface="Arial"/>
                          <a:cs typeface="Arial"/>
                        </a:defRPr>
                      </a:lvl4pPr>
                      <a:lvl5pPr marL="2057400" indent="-228600" eaLnBrk="0" hangingPunct="0">
                        <a:spcBef>
                          <a:spcPct val="20000"/>
                        </a:spcBef>
                        <a:defRPr>
                          <a:solidFill>
                            <a:schemeClr val="tx1"/>
                          </a:solidFill>
                          <a:latin typeface="Arial"/>
                          <a:cs typeface="Arial"/>
                        </a:defRPr>
                      </a:lvl5pPr>
                      <a:lvl6pPr marL="2514600" indent="-228600" eaLnBrk="0" fontAlgn="base" hangingPunct="0">
                        <a:spcBef>
                          <a:spcPct val="20000"/>
                        </a:spcBef>
                        <a:spcAft>
                          <a:spcPct val="0"/>
                        </a:spcAft>
                        <a:defRPr>
                          <a:solidFill>
                            <a:schemeClr val="tx1"/>
                          </a:solidFill>
                          <a:latin typeface="Arial"/>
                          <a:cs typeface="Arial"/>
                        </a:defRPr>
                      </a:lvl6pPr>
                      <a:lvl7pPr marL="2971800" indent="-228600" eaLnBrk="0" fontAlgn="base" hangingPunct="0">
                        <a:spcBef>
                          <a:spcPct val="20000"/>
                        </a:spcBef>
                        <a:spcAft>
                          <a:spcPct val="0"/>
                        </a:spcAft>
                        <a:defRPr>
                          <a:solidFill>
                            <a:schemeClr val="tx1"/>
                          </a:solidFill>
                          <a:latin typeface="Arial"/>
                          <a:cs typeface="Arial"/>
                        </a:defRPr>
                      </a:lvl7pPr>
                      <a:lvl8pPr marL="3429000" indent="-228600" eaLnBrk="0" fontAlgn="base" hangingPunct="0">
                        <a:spcBef>
                          <a:spcPct val="20000"/>
                        </a:spcBef>
                        <a:spcAft>
                          <a:spcPct val="0"/>
                        </a:spcAft>
                        <a:defRPr>
                          <a:solidFill>
                            <a:schemeClr val="tx1"/>
                          </a:solidFill>
                          <a:latin typeface="Arial"/>
                          <a:cs typeface="Arial"/>
                        </a:defRPr>
                      </a:lvl8pPr>
                      <a:lvl9pPr marL="3886200" indent="-228600" eaLnBrk="0" fontAlgn="base" hangingPunct="0">
                        <a:spcBef>
                          <a:spcPct val="20000"/>
                        </a:spcBef>
                        <a:spcAft>
                          <a:spcPct val="0"/>
                        </a:spcAft>
                        <a:defRPr>
                          <a:solidFill>
                            <a:schemeClr val="tx1"/>
                          </a:solidFill>
                          <a:latin typeface="Arial"/>
                          <a:cs typeface="Arial"/>
                        </a:defRPr>
                      </a:lvl9pPr>
                    </a:lstStyle>
                    <a:p>
                      <a:pPr marL="0" marR="0" lvl="0" indent="0" algn="r" defTabSz="914400" rtl="0" eaLnBrk="1" fontAlgn="base" latinLnBrk="0" hangingPunct="1">
                        <a:lnSpc>
                          <a:spcPct val="100000"/>
                        </a:lnSpc>
                        <a:spcBef>
                          <a:spcPct val="20000"/>
                        </a:spcBef>
                        <a:spcAft>
                          <a:spcPct val="0"/>
                        </a:spcAft>
                        <a:buClrTx/>
                        <a:buSzTx/>
                        <a:buFontTx/>
                        <a:buNone/>
                      </a:pPr>
                      <a:r>
                        <a:rPr kumimoji="0" lang="es" sz="2000" b="0" i="0" u="none" strike="noStrike" cap="none" normalizeH="0" baseline="0">
                          <a:solidFill>
                            <a:srgbClr val="FF0000"/>
                          </a:solidFill>
                          <a:latin typeface="Arial Narrow"/>
                          <a:cs typeface="Arial"/>
                        </a:rPr>
                        <a:t>(3.8 %)</a:t>
                      </a:r>
                    </a:p>
                  </a:txBody>
                  <a:tcPr marT="45702" marB="45702" anchor="ctr" horzOverflow="overflow">
                    <a:lnL w="19050" cap="flat" cmpd="sng" algn="ctr">
                      <a:solidFill>
                        <a:schemeClr val="tx1"/>
                      </a:solidFill>
                      <a:prstDash val="sysDot"/>
                      <a:round/>
                      <a:headEnd type="none" w="med" len="med"/>
                      <a:tailEnd type="none" w="med" len="med"/>
                    </a:lnL>
                    <a:lnR w="19050" cap="flat" cmpd="sng" algn="ctr">
                      <a:solidFill>
                        <a:schemeClr val="tx1"/>
                      </a:solidFill>
                      <a:prstDash val="sysDot"/>
                      <a:round/>
                      <a:headEnd type="none" w="med" len="med"/>
                      <a:tailEnd type="none" w="med" len="med"/>
                    </a:lnR>
                    <a:lnT w="19050" cap="flat" cmpd="sng" algn="ctr">
                      <a:solidFill>
                        <a:schemeClr val="tx1"/>
                      </a:solidFill>
                      <a:prstDash val="sysDot"/>
                      <a:round/>
                      <a:headEnd type="none" w="med" len="med"/>
                      <a:tailEnd type="none" w="med" len="med"/>
                    </a:lnT>
                    <a:lnB w="1905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1586" name="Text Box 82"/>
          <p:cNvSpPr txBox="1">
            <a:spLocks noChangeArrowheads="1"/>
          </p:cNvSpPr>
          <p:nvPr/>
        </p:nvSpPr>
        <p:spPr bwMode="auto">
          <a:xfrm>
            <a:off x="38101" y="89123"/>
            <a:ext cx="12191999" cy="523220"/>
          </a:xfrm>
          <a:prstGeom prst="rect">
            <a:avLst/>
          </a:prstGeom>
          <a:noFill/>
          <a:ln w="9525">
            <a:noFill/>
            <a:miter lim="800000"/>
          </a:ln>
          <a:effectLst/>
        </p:spPr>
        <p:txBody>
          <a:bodyPr wrap="square">
            <a:noAutofit/>
          </a:bodyPr>
          <a:lstStyle>
            <a:lvl1pPr eaLnBrk="0" hangingPunct="0">
              <a:spcBef>
                <a:spcPct val="20000"/>
              </a:spcBef>
              <a:buChar char="•"/>
              <a:defRPr sz="3200">
                <a:solidFill>
                  <a:schemeClr val="tx1"/>
                </a:solidFill>
                <a:latin typeface="Arial"/>
                <a:cs typeface="Arial"/>
              </a:defRPr>
            </a:lvl1pPr>
            <a:lvl2pPr marL="742950" indent="-285750" eaLnBrk="0" hangingPunct="0">
              <a:spcBef>
                <a:spcPct val="20000"/>
              </a:spcBef>
              <a:buChar char="–"/>
              <a:defRPr sz="2800">
                <a:solidFill>
                  <a:schemeClr val="tx1"/>
                </a:solidFill>
                <a:latin typeface="Arial"/>
                <a:cs typeface="Arial"/>
              </a:defRPr>
            </a:lvl2pPr>
            <a:lvl3pPr marL="1143000" indent="-228600" eaLnBrk="0" hangingPunct="0">
              <a:spcBef>
                <a:spcPct val="20000"/>
              </a:spcBef>
              <a:buChar char="•"/>
              <a:defRPr sz="2400">
                <a:solidFill>
                  <a:schemeClr val="tx1"/>
                </a:solidFill>
                <a:latin typeface="Arial"/>
                <a:cs typeface="Arial"/>
              </a:defRPr>
            </a:lvl3pPr>
            <a:lvl4pPr marL="1600200" indent="-228600" eaLnBrk="0" hangingPunct="0">
              <a:spcBef>
                <a:spcPct val="20000"/>
              </a:spcBef>
              <a:buChar char="–"/>
              <a:defRPr sz="2000">
                <a:solidFill>
                  <a:schemeClr val="tx1"/>
                </a:solidFill>
                <a:latin typeface="Arial"/>
                <a:cs typeface="Arial"/>
              </a:defRPr>
            </a:lvl4pPr>
            <a:lvl5pPr marL="2057400" indent="-228600" eaLnBrk="0" hangingPunct="0">
              <a:spcBef>
                <a:spcPct val="20000"/>
              </a:spcBef>
              <a:buChar char="»"/>
              <a:defRPr sz="2000">
                <a:solidFill>
                  <a:schemeClr val="tx1"/>
                </a:solidFill>
                <a:latin typeface="Arial"/>
                <a:cs typeface="Arial"/>
              </a:defRPr>
            </a:lvl5pPr>
            <a:lvl6pPr marL="2514600" indent="-228600" eaLnBrk="0" fontAlgn="base" hangingPunct="0">
              <a:spcBef>
                <a:spcPct val="20000"/>
              </a:spcBef>
              <a:spcAft>
                <a:spcPct val="0"/>
              </a:spcAft>
              <a:buChar char="»"/>
              <a:defRPr sz="2000">
                <a:solidFill>
                  <a:schemeClr val="tx1"/>
                </a:solidFill>
                <a:latin typeface="Arial"/>
                <a:cs typeface="Arial"/>
              </a:defRPr>
            </a:lvl6pPr>
            <a:lvl7pPr marL="2971800" indent="-228600" eaLnBrk="0" fontAlgn="base" hangingPunct="0">
              <a:spcBef>
                <a:spcPct val="20000"/>
              </a:spcBef>
              <a:spcAft>
                <a:spcPct val="0"/>
              </a:spcAft>
              <a:buChar char="»"/>
              <a:defRPr sz="2000">
                <a:solidFill>
                  <a:schemeClr val="tx1"/>
                </a:solidFill>
                <a:latin typeface="Arial"/>
                <a:cs typeface="Arial"/>
              </a:defRPr>
            </a:lvl7pPr>
            <a:lvl8pPr marL="3429000" indent="-228600" eaLnBrk="0" fontAlgn="base" hangingPunct="0">
              <a:spcBef>
                <a:spcPct val="20000"/>
              </a:spcBef>
              <a:spcAft>
                <a:spcPct val="0"/>
              </a:spcAft>
              <a:buChar char="»"/>
              <a:defRPr sz="2000">
                <a:solidFill>
                  <a:schemeClr val="tx1"/>
                </a:solidFill>
                <a:latin typeface="Arial"/>
                <a:cs typeface="Arial"/>
              </a:defRPr>
            </a:lvl8pPr>
            <a:lvl9pPr marL="3886200" indent="-228600" eaLnBrk="0" fontAlgn="base" hangingPunct="0">
              <a:spcBef>
                <a:spcPct val="20000"/>
              </a:spcBef>
              <a:spcAft>
                <a:spcPct val="0"/>
              </a:spcAft>
              <a:buChar char="»"/>
              <a:defRPr sz="2000">
                <a:solidFill>
                  <a:schemeClr val="tx1"/>
                </a:solidFill>
                <a:latin typeface="Arial"/>
                <a:cs typeface="Arial"/>
              </a:defRPr>
            </a:lvl9pPr>
          </a:lstStyle>
          <a:p>
            <a:pPr algn="ctr" rtl="0" eaLnBrk="1" hangingPunct="1">
              <a:spcBef>
                <a:spcPct val="50000"/>
              </a:spcBef>
              <a:buFontTx/>
              <a:buNone/>
              <a:defRPr/>
            </a:pPr>
            <a:r>
              <a:rPr lang="es" sz="2400" b="1" i="0" u="none" strike="noStrike">
                <a:solidFill>
                  <a:srgbClr val="3366FF"/>
                </a:solidFill>
                <a:highlight>
                  <a:srgbClr val="FFFF00"/>
                </a:highlight>
                <a:latin typeface="Arial Black"/>
              </a:rPr>
              <a:t>AAWS </a:t>
            </a:r>
            <a:r>
              <a:rPr lang="es" sz="2400" b="1" i="0" u="none" strike="noStrike">
                <a:solidFill>
                  <a:srgbClr val="3366FF"/>
                </a:solidFill>
                <a:latin typeface="Arial Black"/>
              </a:rPr>
              <a:t>– PUBLICACIONES – FINAL 2023 VS PRESUPUESTO 2023 </a:t>
            </a:r>
          </a:p>
        </p:txBody>
      </p:sp>
      <p:sp>
        <p:nvSpPr>
          <p:cNvPr id="2" name="TextBox 1"/>
          <p:cNvSpPr txBox="1"/>
          <p:nvPr/>
        </p:nvSpPr>
        <p:spPr>
          <a:xfrm>
            <a:off x="11849100" y="6638156"/>
            <a:ext cx="381000" cy="276999"/>
          </a:xfrm>
          <a:prstGeom prst="rect">
            <a:avLst/>
          </a:prstGeom>
          <a:noFill/>
        </p:spPr>
        <p:txBody>
          <a:bodyPr wrap="square" rtlCol="0">
            <a:noAutofit/>
          </a:bodyPr>
          <a:lstStyle/>
          <a:p>
            <a:endParaRPr lang="en-US" sz="1200" b="1">
              <a:latin typeface="Arial Narrow" pitchFamily="34" charset="0"/>
            </a:endParaRPr>
          </a:p>
        </p:txBody>
      </p:sp>
    </p:spTree>
  </p:cSld>
  <p:clrMapOvr>
    <a:masterClrMapping/>
  </p:clrMapOvr>
  <p:transition spd="med">
    <p:pull/>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0" y="-46035"/>
            <a:ext cx="12192001" cy="1233230"/>
          </a:xfrm>
          <a:solidFill>
            <a:schemeClr val="accent1">
              <a:lumMod val="40000"/>
              <a:lumOff val="60000"/>
            </a:schemeClr>
          </a:solidFill>
        </p:spPr>
        <p:txBody>
          <a:bodyPr>
            <a:noAutofit/>
          </a:bodyPr>
          <a:lstStyle/>
          <a:p>
            <a:pPr algn="ctr" rtl="0"/>
            <a:r>
              <a:rPr lang="es" sz="2000" b="0" i="0" u="none" strike="noStrike">
                <a:solidFill>
                  <a:srgbClr val="3333FF"/>
                </a:solidFill>
                <a:latin typeface="Arial Black"/>
              </a:rPr>
              <a:t>GASTOS OPERATIVOS CONSOLIDADOS (JSG + GV) -2023 </a:t>
            </a:r>
            <a:br>
              <a:rPr lang="es" sz="2000" b="0" i="0" u="none" strike="noStrike">
                <a:solidFill>
                  <a:srgbClr val="3333FF"/>
                </a:solidFill>
                <a:latin typeface="Arial Black"/>
              </a:rPr>
            </a:br>
            <a:r>
              <a:rPr lang="es" sz="2000" b="0" i="0" u="none" strike="noStrike">
                <a:solidFill>
                  <a:srgbClr val="3333FF"/>
                </a:solidFill>
                <a:latin typeface="Arial Black"/>
              </a:rPr>
              <a:t>CATEGORÍAS DE GASTOS DE LOS ESTADOS FINANCIEROS</a:t>
            </a:r>
            <a:br>
              <a:rPr lang="es" sz="2000" b="0" i="0" u="none" strike="noStrike">
                <a:solidFill>
                  <a:srgbClr val="3333FF"/>
                </a:solidFill>
                <a:latin typeface="Arial Black"/>
              </a:rPr>
            </a:br>
            <a:r>
              <a:rPr lang="es" sz="2000" b="0" i="0" u="none" strike="noStrike">
                <a:solidFill>
                  <a:srgbClr val="3333FF"/>
                </a:solidFill>
                <a:latin typeface="Arial Black"/>
              </a:rPr>
              <a:t> DESGLOSE PORCENTUAL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3325058"/>
              </p:ext>
            </p:extLst>
          </p:nvPr>
        </p:nvGraphicFramePr>
        <p:xfrm>
          <a:off x="76200" y="1279528"/>
          <a:ext cx="12191999" cy="5578472"/>
        </p:xfrm>
        <a:graphic>
          <a:graphicData uri="http://schemas.openxmlformats.org/drawingml/2006/chart">
            <c:chart xmlns:c="http://schemas.openxmlformats.org/drawingml/2006/chart" r:id="rId3"/>
          </a:graphicData>
        </a:graphic>
      </p:graphicFrame>
      <p:sp>
        <p:nvSpPr>
          <p:cNvPr id="3" name="TextBox 2"/>
          <p:cNvSpPr txBox="1"/>
          <p:nvPr/>
        </p:nvSpPr>
        <p:spPr>
          <a:xfrm>
            <a:off x="11689492" y="6488668"/>
            <a:ext cx="502507" cy="276999"/>
          </a:xfrm>
          <a:prstGeom prst="rect">
            <a:avLst/>
          </a:prstGeom>
          <a:noFill/>
        </p:spPr>
        <p:txBody>
          <a:bodyPr wrap="square" rtlCol="0">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1" i="0" u="none" strike="noStrike" kern="1200" cap="none" spc="0" normalizeH="0" baseline="0" noProof="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665858171"/>
      </p:ext>
    </p:extLst>
  </p:cSld>
  <p:clrMapOvr>
    <a:masterClrMapping/>
  </p:clrMapOvr>
  <p:transition spd="med">
    <p:pull/>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0" y="35169"/>
            <a:ext cx="12192000" cy="1066801"/>
          </a:xfrm>
        </p:spPr>
        <p:txBody>
          <a:bodyPr>
            <a:noAutofit/>
          </a:bodyPr>
          <a:lstStyle/>
          <a:p>
            <a:pPr algn="ctr" rtl="0"/>
            <a:r>
              <a:rPr lang="es" sz="3200" b="1" i="0" u="none" strike="noStrike">
                <a:solidFill>
                  <a:srgbClr val="3366FF"/>
                </a:solidFill>
                <a:latin typeface="Arial Black"/>
              </a:rPr>
              <a:t>RESERVA PRUDENTE 2023 </a:t>
            </a:r>
            <a:endParaRPr lang="en-US" sz="3200">
              <a:solidFill>
                <a:srgbClr val="3366FF"/>
              </a:solidFill>
              <a:latin typeface="Arial Black" panose="020b0a04020102020204" pitchFamily="34" charset="0"/>
            </a:endParaRPr>
          </a:p>
        </p:txBody>
      </p:sp>
      <p:graphicFrame>
        <p:nvGraphicFramePr>
          <p:cNvPr id="5" name="Table 5">
            <a:extLst>
              <a:ext uri="{FF2B5EF4-FFF2-40B4-BE49-F238E27FC236}">
                <a16:creationId xmlns:a16="http://schemas.microsoft.com/office/drawing/2014/main" id="{A6F5F7CE-04D7-47A1-8800-B466D8A327B5}"/>
              </a:ext>
            </a:extLst>
          </p:cNvPr>
          <p:cNvGraphicFramePr>
            <a:graphicFrameLocks noGrp="1"/>
          </p:cNvGraphicFramePr>
          <p:nvPr>
            <p:ph idx="1"/>
            <p:extLst>
              <p:ext uri="{D42A27DB-BD31-4B8C-83A1-F6EECF244321}">
                <p14:modId xmlns:p14="http://schemas.microsoft.com/office/powerpoint/2010/main" val="3701003264"/>
              </p:ext>
            </p:extLst>
          </p:nvPr>
        </p:nvGraphicFramePr>
        <p:xfrm>
          <a:off x="762000" y="748877"/>
          <a:ext cx="6172200" cy="1854200"/>
        </p:xfrm>
        <a:graphic>
          <a:graphicData uri="http://schemas.openxmlformats.org/drawingml/2006/table">
            <a:tbl>
              <a:tblPr firstRow="1" bandRow="1">
                <a:tableStyleId>{69012ECD-51FC-41F1-AA8D-1B2483CD663E}</a:tableStyleId>
              </a:tblPr>
              <a:tblGrid>
                <a:gridCol w="4419600">
                  <a:extLst>
                    <a:ext uri="{9D8B030D-6E8A-4147-A177-3AD203B41FA5}">
                      <a16:colId xmlns:a16="http://schemas.microsoft.com/office/drawing/2014/main" val="907241681"/>
                    </a:ext>
                  </a:extLst>
                </a:gridCol>
                <a:gridCol w="1752600">
                  <a:extLst>
                    <a:ext uri="{9D8B030D-6E8A-4147-A177-3AD203B41FA5}">
                      <a16:colId xmlns:a16="http://schemas.microsoft.com/office/drawing/2014/main" val="1141256466"/>
                    </a:ext>
                  </a:extLst>
                </a:gridCol>
              </a:tblGrid>
              <a:tr h="370840">
                <a:tc>
                  <a:txBody>
                    <a:bodyPr vert="horz" wrap="square"/>
                    <a:lstStyle/>
                    <a:p>
                      <a:pPr rtl="0"/>
                      <a:r>
                        <a:rPr lang="es" sz="1800" b="1" i="0" u="none" strike="noStrike">
                          <a:latin typeface="Arial"/>
                        </a:rPr>
                        <a:t>Saldo inicial: 1 de Enero de 2023</a:t>
                      </a:r>
                    </a:p>
                  </a:txBody>
                  <a:tcPr/>
                </a:tc>
                <a:tc>
                  <a:txBody>
                    <a:bodyPr vert="horz" wrap="square"/>
                    <a:lstStyle/>
                    <a:p>
                      <a:pPr algn="r" rtl="0"/>
                      <a:r>
                        <a:rPr lang="es" sz="1800" b="1" i="0" u="none" strike="noStrike">
                          <a:latin typeface="Arial"/>
                        </a:rPr>
                        <a:t>12,924,561</a:t>
                      </a:r>
                    </a:p>
                  </a:txBody>
                  <a:tcPr/>
                </a:tc>
                <a:extLst>
                  <a:ext uri="{0D108BD9-81ED-4DB2-BD59-A6C34878D82A}">
                    <a16:rowId xmlns:a16="http://schemas.microsoft.com/office/drawing/2014/main" val="4156323463"/>
                  </a:ext>
                </a:extLst>
              </a:tr>
              <a:tr h="370840">
                <a:tc>
                  <a:txBody>
                    <a:bodyPr vert="horz" wrap="square"/>
                    <a:lstStyle/>
                    <a:p>
                      <a:pPr rtl="0"/>
                      <a:r>
                        <a:rPr lang="es" sz="1800" b="0" i="0" u="none" strike="noStrike">
                          <a:latin typeface="Arial"/>
                        </a:rPr>
                        <a:t>Ganancias por inversiones</a:t>
                      </a:r>
                    </a:p>
                  </a:txBody>
                  <a:tcPr/>
                </a:tc>
                <a:tc>
                  <a:txBody>
                    <a:bodyPr vert="horz" wrap="square"/>
                    <a:lstStyle/>
                    <a:p>
                      <a:pPr algn="r" rtl="0"/>
                      <a:r>
                        <a:rPr lang="es" sz="1800" b="0" i="0" u="none" strike="noStrike">
                          <a:latin typeface="Arial"/>
                        </a:rPr>
                        <a:t>206,301</a:t>
                      </a:r>
                    </a:p>
                  </a:txBody>
                  <a:tcPr/>
                </a:tc>
                <a:extLst>
                  <a:ext uri="{0D108BD9-81ED-4DB2-BD59-A6C34878D82A}">
                    <a16:rowId xmlns:a16="http://schemas.microsoft.com/office/drawing/2014/main" val="255528192"/>
                  </a:ext>
                </a:extLst>
              </a:tr>
              <a:tr h="37084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es" sz="1800" b="0" i="0" u="none" strike="noStrike">
                          <a:latin typeface="Arial"/>
                        </a:rPr>
                        <a:t>Retiros</a:t>
                      </a:r>
                    </a:p>
                  </a:txBody>
                  <a:tcPr/>
                </a:tc>
                <a:tc>
                  <a:txBody>
                    <a:bodyPr vert="horz" wrap="square"/>
                    <a:lstStyle/>
                    <a:p>
                      <a:pPr algn="r" rtl="0"/>
                      <a:r>
                        <a:rPr lang="es" sz="1800" b="0" i="0" u="none" strike="noStrike">
                          <a:solidFill>
                            <a:srgbClr val="FF0000"/>
                          </a:solidFill>
                          <a:latin typeface="Arial"/>
                        </a:rPr>
                        <a:t>(500,000)</a:t>
                      </a:r>
                    </a:p>
                  </a:txBody>
                  <a:tcPr/>
                </a:tc>
                <a:extLst>
                  <a:ext uri="{0D108BD9-81ED-4DB2-BD59-A6C34878D82A}">
                    <a16:rowId xmlns:a16="http://schemas.microsoft.com/office/drawing/2014/main" val="3943795591"/>
                  </a:ext>
                </a:extLst>
              </a:tr>
              <a:tr h="370840">
                <a:tc>
                  <a:txBody>
                    <a:bodyPr vert="horz" wrap="square"/>
                    <a:lstStyle/>
                    <a:p>
                      <a:pPr rtl="0"/>
                      <a:r>
                        <a:rPr lang="es" sz="1800" b="0" i="0" u="none" strike="noStrike">
                          <a:latin typeface="Arial"/>
                        </a:rPr>
                        <a:t>Depósitos</a:t>
                      </a:r>
                    </a:p>
                  </a:txBody>
                  <a:tcPr/>
                </a:tc>
                <a:tc>
                  <a:txBody>
                    <a:bodyPr vert="horz" wrap="square"/>
                    <a:lstStyle/>
                    <a:p>
                      <a:pPr algn="r" rtl="0"/>
                      <a:r>
                        <a:rPr lang="es" sz="1800" b="0" i="0" u="none" strike="noStrike">
                          <a:latin typeface="Arial"/>
                        </a:rPr>
                        <a:t>0</a:t>
                      </a:r>
                    </a:p>
                  </a:txBody>
                  <a:tcPr/>
                </a:tc>
                <a:extLst>
                  <a:ext uri="{0D108BD9-81ED-4DB2-BD59-A6C34878D82A}">
                    <a16:rowId xmlns:a16="http://schemas.microsoft.com/office/drawing/2014/main" val="3591182111"/>
                  </a:ext>
                </a:extLst>
              </a:tr>
              <a:tr h="370840">
                <a:tc>
                  <a:txBody>
                    <a:bodyPr vert="horz" wrap="square"/>
                    <a:lstStyle/>
                    <a:p>
                      <a:pPr rtl="0"/>
                      <a:r>
                        <a:rPr lang="es" sz="1800" b="1" i="0" u="none" strike="noStrike">
                          <a:solidFill>
                            <a:srgbClr val="FFFFFF"/>
                          </a:solidFill>
                          <a:latin typeface="Arial"/>
                        </a:rPr>
                        <a:t>Saldo final: 31 de diciembre de 2023</a:t>
                      </a:r>
                    </a:p>
                  </a:txBody>
                  <a:tcPr>
                    <a:solidFill>
                      <a:schemeClr val="accent1"/>
                    </a:solidFill>
                  </a:tcPr>
                </a:tc>
                <a:tc>
                  <a:txBody>
                    <a:bodyPr vert="horz" wrap="square"/>
                    <a:lstStyle/>
                    <a:p>
                      <a:pPr algn="r" rtl="0"/>
                      <a:r>
                        <a:rPr lang="es" sz="1800" b="1" i="0" u="none" strike="noStrike">
                          <a:solidFill>
                            <a:srgbClr val="FFFFFF"/>
                          </a:solidFill>
                          <a:latin typeface="Arial"/>
                        </a:rPr>
                        <a:t>12,630,862</a:t>
                      </a:r>
                    </a:p>
                  </a:txBody>
                  <a:tcPr>
                    <a:solidFill>
                      <a:schemeClr val="accent1"/>
                    </a:solidFill>
                  </a:tcPr>
                </a:tc>
                <a:extLst>
                  <a:ext uri="{0D108BD9-81ED-4DB2-BD59-A6C34878D82A}">
                    <a16:rowId xmlns:a16="http://schemas.microsoft.com/office/drawing/2014/main" val="316652473"/>
                  </a:ext>
                </a:extLst>
              </a:tr>
            </a:tbl>
          </a:graphicData>
        </a:graphic>
      </p:graphicFrame>
      <p:graphicFrame>
        <p:nvGraphicFramePr>
          <p:cNvPr id="6" name="Table 6">
            <a:extLst>
              <a:ext uri="{FF2B5EF4-FFF2-40B4-BE49-F238E27FC236}">
                <a16:creationId xmlns:a16="http://schemas.microsoft.com/office/drawing/2014/main" id="{56521B77-B5FC-4217-B483-7BB61FAF85A2}"/>
              </a:ext>
            </a:extLst>
          </p:cNvPr>
          <p:cNvGraphicFramePr>
            <a:graphicFrameLocks noGrp="1"/>
          </p:cNvGraphicFramePr>
          <p:nvPr>
            <p:extLst>
              <p:ext uri="{D42A27DB-BD31-4B8C-83A1-F6EECF244321}">
                <p14:modId xmlns:p14="http://schemas.microsoft.com/office/powerpoint/2010/main" val="1737919870"/>
              </p:ext>
            </p:extLst>
          </p:nvPr>
        </p:nvGraphicFramePr>
        <p:xfrm>
          <a:off x="762000" y="2965450"/>
          <a:ext cx="8077200" cy="2763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80638220"/>
                    </a:ext>
                  </a:extLst>
                </a:gridCol>
                <a:gridCol w="4013200">
                  <a:extLst>
                    <a:ext uri="{9D8B030D-6E8A-4147-A177-3AD203B41FA5}">
                      <a16:colId xmlns:a16="http://schemas.microsoft.com/office/drawing/2014/main" val="949777413"/>
                    </a:ext>
                  </a:extLst>
                </a:gridCol>
              </a:tblGrid>
              <a:tr h="370840">
                <a:tc>
                  <a:txBody>
                    <a:bodyPr vert="horz" wrap="square"/>
                    <a:lstStyle/>
                    <a:p>
                      <a:pPr rtl="0"/>
                      <a:r>
                        <a:rPr lang="es" sz="1800" b="1" i="0" u="none" strike="noStrike">
                          <a:latin typeface="Arial"/>
                        </a:rPr>
                        <a:t>Composición del saldo final</a:t>
                      </a:r>
                    </a:p>
                  </a:txBody>
                  <a:tcPr/>
                </a:tc>
                <a:tc>
                  <a:txBody>
                    <a:bodyPr vert="horz" wrap="square"/>
                    <a:lstStyle/>
                    <a:p>
                      <a:endParaRPr lang="en-US"/>
                    </a:p>
                  </a:txBody>
                  <a:tcPr/>
                </a:tc>
                <a:extLst>
                  <a:ext uri="{0D108BD9-81ED-4DB2-BD59-A6C34878D82A}">
                    <a16:rowId xmlns:a16="http://schemas.microsoft.com/office/drawing/2014/main" val="2431329154"/>
                  </a:ext>
                </a:extLst>
              </a:tr>
              <a:tr h="370840">
                <a:tc>
                  <a:txBody>
                    <a:bodyPr vert="horz" wrap="square"/>
                    <a:lstStyle/>
                    <a:p>
                      <a:pPr rtl="0"/>
                      <a:r>
                        <a:rPr lang="es" sz="1800" b="0" i="0" u="none" strike="noStrike">
                          <a:latin typeface="Arial"/>
                        </a:rPr>
                        <a:t>Efectivo</a:t>
                      </a:r>
                    </a:p>
                  </a:txBody>
                  <a:tcPr/>
                </a:tc>
                <a:tc>
                  <a:txBody>
                    <a:bodyPr vert="horz" wrap="square"/>
                    <a:lstStyle/>
                    <a:p>
                      <a:pPr algn="r" rtl="0"/>
                      <a:r>
                        <a:rPr lang="es" sz="1800" b="0" i="0" u="none" strike="noStrike">
                          <a:latin typeface="Arial"/>
                        </a:rPr>
                        <a:t>2,706,106</a:t>
                      </a:r>
                    </a:p>
                  </a:txBody>
                  <a:tcPr/>
                </a:tc>
                <a:extLst>
                  <a:ext uri="{0D108BD9-81ED-4DB2-BD59-A6C34878D82A}">
                    <a16:rowId xmlns:a16="http://schemas.microsoft.com/office/drawing/2014/main" val="1386257630"/>
                  </a:ext>
                </a:extLst>
              </a:tr>
              <a:tr h="370840">
                <a:tc>
                  <a:txBody>
                    <a:bodyPr vert="horz" wrap="square"/>
                    <a:lstStyle/>
                    <a:p>
                      <a:pPr rtl="0"/>
                      <a:r>
                        <a:rPr lang="es" sz="1800" b="0" i="0" u="none" strike="noStrike">
                          <a:latin typeface="Arial"/>
                        </a:rPr>
                        <a:t>Certificados de depósito (CDAR, por su sigla en inglés)</a:t>
                      </a:r>
                    </a:p>
                  </a:txBody>
                  <a:tcPr/>
                </a:tc>
                <a:tc>
                  <a:txBody>
                    <a:bodyPr vert="horz" wrap="square"/>
                    <a:lstStyle/>
                    <a:p>
                      <a:pPr algn="r" rtl="0"/>
                      <a:r>
                        <a:rPr lang="es" sz="1800" b="0" i="0" u="none" strike="noStrike">
                          <a:latin typeface="Arial"/>
                        </a:rPr>
                        <a:t>10,449,356</a:t>
                      </a:r>
                    </a:p>
                  </a:txBody>
                  <a:tcPr/>
                </a:tc>
                <a:extLst>
                  <a:ext uri="{0D108BD9-81ED-4DB2-BD59-A6C34878D82A}">
                    <a16:rowId xmlns:a16="http://schemas.microsoft.com/office/drawing/2014/main" val="2564668803"/>
                  </a:ext>
                </a:extLst>
              </a:tr>
              <a:tr h="370840">
                <a:tc>
                  <a:txBody>
                    <a:bodyPr vert="horz" wrap="square"/>
                    <a:lstStyle/>
                    <a:p>
                      <a:pPr rtl="0"/>
                      <a:r>
                        <a:rPr lang="es" sz="1800" b="0" i="0" u="none" strike="noStrike">
                          <a:latin typeface="Arial"/>
                        </a:rPr>
                        <a:t>Intereses devengados</a:t>
                      </a:r>
                    </a:p>
                  </a:txBody>
                  <a:tcPr/>
                </a:tc>
                <a:tc>
                  <a:txBody>
                    <a:bodyPr vert="horz" wrap="square"/>
                    <a:lstStyle/>
                    <a:p>
                      <a:pPr algn="r" rtl="0"/>
                      <a:r>
                        <a:rPr lang="es" sz="1800" b="0" i="0" u="none" strike="noStrike">
                          <a:latin typeface="Arial"/>
                        </a:rPr>
                        <a:t>48,413</a:t>
                      </a:r>
                    </a:p>
                  </a:txBody>
                  <a:tcPr/>
                </a:tc>
                <a:extLst>
                  <a:ext uri="{0D108BD9-81ED-4DB2-BD59-A6C34878D82A}">
                    <a16:rowId xmlns:a16="http://schemas.microsoft.com/office/drawing/2014/main" val="725908465"/>
                  </a:ext>
                </a:extLst>
              </a:tr>
              <a:tr h="370840">
                <a:tc>
                  <a:txBody>
                    <a:bodyPr vert="horz" wrap="square"/>
                    <a:lstStyle/>
                    <a:p>
                      <a:pPr rtl="0"/>
                      <a:r>
                        <a:rPr lang="es" sz="1800" b="0" i="0" u="none" strike="noStrike">
                          <a:latin typeface="Arial"/>
                        </a:rPr>
                        <a:t>Menos obligaciones por suscripciones del GV</a:t>
                      </a:r>
                    </a:p>
                  </a:txBody>
                  <a:tcPr/>
                </a:tc>
                <a:tc>
                  <a:txBody>
                    <a:bodyPr vert="horz" wrap="square"/>
                    <a:lstStyle/>
                    <a:p>
                      <a:pPr algn="r" rtl="0"/>
                      <a:r>
                        <a:rPr lang="es" sz="1800" b="0" i="0" u="none" strike="noStrike">
                          <a:latin typeface="Arial"/>
                        </a:rPr>
                        <a:t>(573,012)</a:t>
                      </a:r>
                    </a:p>
                  </a:txBody>
                  <a:tcPr/>
                </a:tc>
                <a:extLst>
                  <a:ext uri="{0D108BD9-81ED-4DB2-BD59-A6C34878D82A}">
                    <a16:rowId xmlns:a16="http://schemas.microsoft.com/office/drawing/2014/main" val="1800855634"/>
                  </a:ext>
                </a:extLst>
              </a:tr>
              <a:tr h="370840">
                <a:tc>
                  <a:txBody>
                    <a:bodyPr vert="horz" wrap="square"/>
                    <a:lstStyle/>
                    <a:p>
                      <a:pPr rtl="0"/>
                      <a:r>
                        <a:rPr lang="es" sz="1800" b="1" i="0" u="none" strike="noStrike">
                          <a:solidFill>
                            <a:srgbClr val="FFFFFF"/>
                          </a:solidFill>
                          <a:latin typeface="Arial"/>
                        </a:rPr>
                        <a:t>Saldo final</a:t>
                      </a:r>
                    </a:p>
                  </a:txBody>
                  <a:tcPr>
                    <a:solidFill>
                      <a:schemeClr val="accent1"/>
                    </a:solidFill>
                  </a:tcPr>
                </a:tc>
                <a:tc>
                  <a:txBody>
                    <a:bodyPr vert="horz" wrap="square"/>
                    <a:lstStyle/>
                    <a:p>
                      <a:pPr algn="r" rtl="0"/>
                      <a:r>
                        <a:rPr lang="es" sz="1800" b="1" i="0" u="none" strike="noStrike">
                          <a:solidFill>
                            <a:srgbClr val="FFFFFF"/>
                          </a:solidFill>
                          <a:latin typeface="Arial"/>
                        </a:rPr>
                        <a:t>12,630,862</a:t>
                      </a:r>
                    </a:p>
                  </a:txBody>
                  <a:tcPr>
                    <a:solidFill>
                      <a:schemeClr val="accent1"/>
                    </a:solidFill>
                  </a:tcPr>
                </a:tc>
                <a:extLst>
                  <a:ext uri="{0D108BD9-81ED-4DB2-BD59-A6C34878D82A}">
                    <a16:rowId xmlns:a16="http://schemas.microsoft.com/office/drawing/2014/main" val="3222427350"/>
                  </a:ext>
                </a:extLst>
              </a:tr>
            </a:tbl>
          </a:graphicData>
        </a:graphic>
      </p:graphicFrame>
      <p:graphicFrame>
        <p:nvGraphicFramePr>
          <p:cNvPr id="7" name="Table 5">
            <a:extLst>
              <a:ext uri="{FF2B5EF4-FFF2-40B4-BE49-F238E27FC236}">
                <a16:creationId xmlns:a16="http://schemas.microsoft.com/office/drawing/2014/main" id="{17A919EE-67BD-43EB-AACB-48BC0CA3DE0A}"/>
              </a:ext>
            </a:extLst>
          </p:cNvPr>
          <p:cNvGraphicFramePr>
            <a:graphicFrameLocks noGrp="1"/>
          </p:cNvGraphicFramePr>
          <p:nvPr>
            <p:extLst>
              <p:ext uri="{D42A27DB-BD31-4B8C-83A1-F6EECF244321}">
                <p14:modId xmlns:p14="http://schemas.microsoft.com/office/powerpoint/2010/main" val="862949551"/>
              </p:ext>
            </p:extLst>
          </p:nvPr>
        </p:nvGraphicFramePr>
        <p:xfrm>
          <a:off x="762000" y="5387340"/>
          <a:ext cx="8382001" cy="1381760"/>
        </p:xfrm>
        <a:graphic>
          <a:graphicData uri="http://schemas.openxmlformats.org/drawingml/2006/table">
            <a:tbl>
              <a:tblPr firstRow="1" bandRow="1">
                <a:tableStyleId>{69012ECD-51FC-41F1-AA8D-1B2483CD663E}</a:tableStyleId>
              </a:tblPr>
              <a:tblGrid>
                <a:gridCol w="4674577">
                  <a:extLst>
                    <a:ext uri="{9D8B030D-6E8A-4147-A177-3AD203B41FA5}">
                      <a16:colId xmlns:a16="http://schemas.microsoft.com/office/drawing/2014/main" val="907241681"/>
                    </a:ext>
                  </a:extLst>
                </a:gridCol>
                <a:gridCol w="1853712">
                  <a:extLst>
                    <a:ext uri="{9D8B030D-6E8A-4147-A177-3AD203B41FA5}">
                      <a16:colId xmlns:a16="http://schemas.microsoft.com/office/drawing/2014/main" val="1141256466"/>
                    </a:ext>
                  </a:extLst>
                </a:gridCol>
                <a:gridCol w="1853712">
                  <a:extLst>
                    <a:ext uri="{9D8B030D-6E8A-4147-A177-3AD203B41FA5}">
                      <a16:colId xmlns:a16="http://schemas.microsoft.com/office/drawing/2014/main" val="856937811"/>
                    </a:ext>
                  </a:extLst>
                </a:gridCol>
              </a:tblGrid>
              <a:tr h="370840">
                <a:tc>
                  <a:txBody>
                    <a:bodyPr vert="horz" wrap="square"/>
                    <a:lstStyle/>
                    <a:p>
                      <a:pPr rtl="0"/>
                      <a:r>
                        <a:rPr lang="es" sz="1800" b="1" i="0" u="none" strike="noStrike">
                          <a:latin typeface="Arial"/>
                        </a:rPr>
                        <a:t>Número de meses de gastos en el fondo</a:t>
                      </a:r>
                    </a:p>
                  </a:txBody>
                  <a:tcPr anchor="ctr"/>
                </a:tc>
                <a:tc>
                  <a:txBody>
                    <a:bodyPr vert="horz" wrap="square"/>
                    <a:lstStyle/>
                    <a:p>
                      <a:pPr algn="r" rtl="0"/>
                      <a:r>
                        <a:rPr lang="es" sz="1800" b="1" i="0" u="none" strike="noStrike">
                          <a:latin typeface="Arial"/>
                        </a:rPr>
                        <a:t>Basado en los gastos de 2023</a:t>
                      </a:r>
                    </a:p>
                  </a:txBody>
                  <a:tcPr/>
                </a:tc>
                <a:tc>
                  <a:txBody>
                    <a:bodyPr vert="horz" wrap="square"/>
                    <a:lstStyle/>
                    <a:p>
                      <a:pPr algn="r" rtl="0"/>
                      <a:r>
                        <a:rPr lang="es" sz="1800" b="1" i="0" u="none" strike="noStrike">
                          <a:latin typeface="Arial"/>
                        </a:rPr>
                        <a:t>Basado en los gastos de 2024</a:t>
                      </a:r>
                    </a:p>
                  </a:txBody>
                  <a:tcPr/>
                </a:tc>
                <a:extLst>
                  <a:ext uri="{0D108BD9-81ED-4DB2-BD59-A6C34878D82A}">
                    <a16:rowId xmlns:a16="http://schemas.microsoft.com/office/drawing/2014/main" val="4156323463"/>
                  </a:ext>
                </a:extLst>
              </a:tr>
              <a:tr h="370840">
                <a:tc>
                  <a:txBody>
                    <a:bodyPr vert="horz" wrap="square"/>
                    <a:lstStyle/>
                    <a:p>
                      <a:pPr rtl="0"/>
                      <a:r>
                        <a:rPr lang="es" sz="1800" b="0" i="0" u="none" strike="noStrike">
                          <a:latin typeface="Arial"/>
                        </a:rPr>
                        <a:t>1 de enero de 2023</a:t>
                      </a:r>
                    </a:p>
                  </a:txBody>
                  <a:tcPr/>
                </a:tc>
                <a:tc>
                  <a:txBody>
                    <a:bodyPr vert="horz" wrap="square"/>
                    <a:lstStyle/>
                    <a:p>
                      <a:pPr algn="r" rtl="0"/>
                      <a:r>
                        <a:rPr lang="es" sz="1800" b="0" i="0" u="none" strike="noStrike">
                          <a:latin typeface="Arial"/>
                        </a:rPr>
                        <a:t>7.35</a:t>
                      </a:r>
                    </a:p>
                  </a:txBody>
                  <a:tcPr/>
                </a:tc>
                <a:tc>
                  <a:txBody>
                    <a:bodyPr vert="horz" wrap="square"/>
                    <a:lstStyle/>
                    <a:p>
                      <a:pPr algn="r" rtl="0"/>
                      <a:r>
                        <a:rPr lang="es" sz="1800" b="0" i="0" u="none" strike="noStrike">
                          <a:latin typeface="Arial"/>
                        </a:rPr>
                        <a:t>6.98</a:t>
                      </a:r>
                    </a:p>
                  </a:txBody>
                  <a:tcPr/>
                </a:tc>
                <a:extLst>
                  <a:ext uri="{0D108BD9-81ED-4DB2-BD59-A6C34878D82A}">
                    <a16:rowId xmlns:a16="http://schemas.microsoft.com/office/drawing/2014/main" val="255528192"/>
                  </a:ext>
                </a:extLst>
              </a:tr>
              <a:tr h="370840">
                <a:tc>
                  <a:txBody>
                    <a:bodyPr vert="horz" wrap="square"/>
                    <a:lstStyle/>
                    <a:p>
                      <a:pPr rtl="0"/>
                      <a:r>
                        <a:rPr lang="es" sz="1800" b="0" i="0" u="none" strike="noStrike">
                          <a:latin typeface="Arial"/>
                        </a:rPr>
                        <a:t>31 de diciembre de 2023</a:t>
                      </a:r>
                    </a:p>
                  </a:txBody>
                  <a:tcPr/>
                </a:tc>
                <a:tc>
                  <a:txBody>
                    <a:bodyPr vert="horz" wrap="square"/>
                    <a:lstStyle/>
                    <a:p>
                      <a:pPr algn="r" rtl="0"/>
                      <a:r>
                        <a:rPr lang="es" sz="1800" b="0" i="0" u="none" strike="noStrike">
                          <a:latin typeface="Arial"/>
                        </a:rPr>
                        <a:t>7.18</a:t>
                      </a:r>
                    </a:p>
                  </a:txBody>
                  <a:tcPr/>
                </a:tc>
                <a:tc>
                  <a:txBody>
                    <a:bodyPr vert="horz" wrap="square"/>
                    <a:lstStyle/>
                    <a:p>
                      <a:pPr algn="r" rtl="0"/>
                      <a:r>
                        <a:rPr lang="es" sz="1800" b="0" i="0" u="none" strike="noStrike">
                          <a:latin typeface="Arial"/>
                        </a:rPr>
                        <a:t>6.82</a:t>
                      </a:r>
                    </a:p>
                  </a:txBody>
                  <a:tcPr/>
                </a:tc>
                <a:extLst>
                  <a:ext uri="{0D108BD9-81ED-4DB2-BD59-A6C34878D82A}">
                    <a16:rowId xmlns:a16="http://schemas.microsoft.com/office/drawing/2014/main" val="2455480638"/>
                  </a:ext>
                </a:extLst>
              </a:tr>
            </a:tbl>
          </a:graphicData>
        </a:graphic>
      </p:graphicFrame>
    </p:spTree>
    <p:extLst>
      <p:ext uri="{BB962C8B-B14F-4D97-AF65-F5344CB8AC3E}">
        <p14:creationId xmlns:p14="http://schemas.microsoft.com/office/powerpoint/2010/main" val="2676484907"/>
      </p:ext>
    </p:extLst>
  </p:cSld>
  <p:clrMapOvr>
    <a:masterClrMapping/>
  </p:clrMapOvr>
  <p:transition spd="med">
    <p:pull/>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46893" y="0"/>
            <a:ext cx="12192000" cy="762000"/>
          </a:xfrm>
        </p:spPr>
        <p:txBody>
          <a:bodyPr>
            <a:noAutofit/>
          </a:bodyPr>
          <a:lstStyle/>
          <a:p>
            <a:pPr algn="ctr" rtl="0"/>
            <a:r>
              <a:rPr lang="es" sz="2800" b="1" i="0" u="none" strike="noStrike">
                <a:solidFill>
                  <a:srgbClr val="3366FF"/>
                </a:solidFill>
                <a:latin typeface="Arial Black"/>
              </a:rPr>
              <a:t>USOS DEL FONDO DE RESERVA DE LA JSG </a:t>
            </a:r>
          </a:p>
        </p:txBody>
      </p:sp>
      <p:sp>
        <p:nvSpPr>
          <p:cNvPr id="3" name="Text Placeholder 2"/>
          <p:cNvSpPr>
            <a:spLocks noGrp="1"/>
          </p:cNvSpPr>
          <p:nvPr>
            <p:ph type="body" idx="1"/>
          </p:nvPr>
        </p:nvSpPr>
        <p:spPr>
          <a:xfrm>
            <a:off x="105507" y="1142999"/>
            <a:ext cx="11887200" cy="4536831"/>
          </a:xfrm>
        </p:spPr>
        <p:txBody>
          <a:bodyPr>
            <a:noAutofit/>
          </a:bodyPr>
          <a:lstStyle/>
          <a:p>
            <a:pPr rtl="0">
              <a:buClr>
                <a:srgbClr val="3366FF"/>
              </a:buClr>
              <a:buFont typeface="Wingdings" panose="05000000000000000000" pitchFamily="2" charset="2"/>
              <a:buChar char="v"/>
            </a:pPr>
            <a:r>
              <a:rPr lang="es" sz="2800" b="0" i="0" u="none" strike="noStrike">
                <a:latin typeface="Arial Narrow"/>
              </a:rPr>
              <a:t>Concepto de reserva prudente de la JSG: no es lo mismo que en la reserva de su grupo gase</a:t>
            </a:r>
          </a:p>
          <a:p>
            <a:pPr rtl="0">
              <a:buClr>
                <a:srgbClr val="3366FF"/>
              </a:buClr>
              <a:buFont typeface="Wingdings" panose="05000000000000000000" pitchFamily="2" charset="2"/>
              <a:buChar char="v"/>
            </a:pPr>
            <a:r>
              <a:rPr lang="es" sz="2800" b="0" i="0" u="none" strike="noStrike">
                <a:latin typeface="Arial Narrow"/>
              </a:rPr>
              <a:t>El fondo de reserva de la JSG cubre mucho más</a:t>
            </a:r>
          </a:p>
          <a:p>
            <a:pPr rtl="0">
              <a:buClr>
                <a:srgbClr val="3366FF"/>
              </a:buClr>
              <a:buFont typeface="Wingdings" panose="05000000000000000000" pitchFamily="2" charset="2"/>
              <a:buChar char="v"/>
            </a:pPr>
            <a:r>
              <a:rPr lang="es" sz="2800" b="0" i="0" u="none" strike="noStrike">
                <a:latin typeface="Arial Narrow"/>
              </a:rPr>
              <a:t>En 1967, la Conferencia de Servicios Generales emitió una acción recomendable que dice que "La JSG haga uso de los ingresos por inversiones del fondo de reserva para cualquier propósito que la Junta pueda autorizar". </a:t>
            </a:r>
          </a:p>
          <a:p>
            <a:pPr rtl="0">
              <a:buClr>
                <a:srgbClr val="3366FF"/>
              </a:buClr>
              <a:buFont typeface="Wingdings" panose="05000000000000000000" pitchFamily="2" charset="2"/>
              <a:buChar char="v"/>
            </a:pPr>
            <a:r>
              <a:rPr lang="es" sz="2800" b="0" i="0" u="none" strike="noStrike">
                <a:latin typeface="Arial Narrow"/>
              </a:rPr>
              <a:t>En términos generales, esto podría incluir, ya sea planificado o no planificado: </a:t>
            </a:r>
          </a:p>
          <a:p>
            <a:pPr lvl="1" rtl="0">
              <a:buClr>
                <a:srgbClr val="3366FF"/>
              </a:buClr>
              <a:buFont typeface="Wingdings" panose="05000000000000000000" pitchFamily="2" charset="2"/>
              <a:buChar char="v"/>
            </a:pPr>
            <a:r>
              <a:rPr lang="es" sz="2500" b="0" i="0" u="none" strike="noStrike">
                <a:latin typeface="Arial Narrow"/>
              </a:rPr>
              <a:t>Déficits operativos de AAWS o el Grapevine</a:t>
            </a:r>
          </a:p>
          <a:p>
            <a:pPr lvl="1" rtl="0">
              <a:buClr>
                <a:srgbClr val="3366FF"/>
              </a:buClr>
              <a:buFont typeface="Wingdings" panose="05000000000000000000" pitchFamily="2" charset="2"/>
              <a:buChar char="v"/>
            </a:pPr>
            <a:r>
              <a:rPr lang="es" sz="2500" b="0" i="0" u="none" strike="noStrike">
                <a:latin typeface="Arial Narrow"/>
              </a:rPr>
              <a:t>Gastos periódicos, como la renovación de una oficina o una actualización técnica importante</a:t>
            </a:r>
          </a:p>
          <a:p>
            <a:pPr lvl="1" rtl="0">
              <a:buClr>
                <a:srgbClr val="3366FF"/>
              </a:buClr>
              <a:buFont typeface="Wingdings" panose="05000000000000000000" pitchFamily="2" charset="2"/>
              <a:buChar char="v"/>
            </a:pPr>
            <a:r>
              <a:rPr lang="es" sz="2500" b="0" i="0" u="none" strike="noStrike">
                <a:latin typeface="Arial Narrow"/>
              </a:rPr>
              <a:t>Gastos extraordinarios fuera de las operaciones "normales" </a:t>
            </a:r>
          </a:p>
          <a:p>
            <a:pPr>
              <a:buClr>
                <a:srgbClr val="3366FF"/>
              </a:buClr>
              <a:buFont typeface="Wingdings" panose="05000000000000000000" pitchFamily="2" charset="2"/>
              <a:buChar char="v"/>
            </a:pPr>
            <a:endParaRPr lang="en-US">
              <a:latin typeface="Arial Narrow" pitchFamily="34" charset="0"/>
            </a:endParaRPr>
          </a:p>
          <a:p>
            <a:pPr marL="0" indent="0">
              <a:buClr>
                <a:srgbClr val="3366FF"/>
              </a:buClr>
              <a:buNone/>
            </a:pPr>
            <a:endParaRPr lang="en-US" sz="800">
              <a:latin typeface="Arial Narrow" pitchFamily="34" charset="0"/>
            </a:endParaRPr>
          </a:p>
          <a:p>
            <a:endParaRPr lang="en-US"/>
          </a:p>
        </p:txBody>
      </p:sp>
    </p:spTree>
    <p:extLst>
      <p:ext uri="{BB962C8B-B14F-4D97-AF65-F5344CB8AC3E}">
        <p14:creationId xmlns:p14="http://schemas.microsoft.com/office/powerpoint/2010/main" val="1473624940"/>
      </p:ext>
    </p:extLst>
  </p:cSld>
  <p:clrMapOvr>
    <a:masterClrMapping/>
  </p:clrMapOvr>
  <p:transition spd="med">
    <p:pull/>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A73DE5F1-5404-4B98-A294-F55F9EABE95E}"/>
              </a:ext>
            </a:extLst>
          </p:cNvPr>
          <p:cNvSpPr>
            <a:spLocks noGrp="1"/>
          </p:cNvSpPr>
          <p:nvPr>
            <p:ph type="title"/>
          </p:nvPr>
        </p:nvSpPr>
        <p:spPr>
          <a:xfrm>
            <a:off x="828869" y="228600"/>
            <a:ext cx="10515600" cy="1325563"/>
          </a:xfrm>
        </p:spPr>
        <p:txBody>
          <a:bodyPr>
            <a:noAutofit/>
          </a:bodyPr>
          <a:lstStyle/>
          <a:p>
            <a:pPr algn="ctr" rtl="0"/>
            <a:r>
              <a:rPr lang="es" sz="2800" b="1" i="0" u="none" strike="noStrike">
                <a:solidFill>
                  <a:srgbClr val="3333FF"/>
                </a:solidFill>
                <a:latin typeface="Arial Black"/>
              </a:rPr>
              <a:t>POLÍTICA DEL FONDO DE RESERVA</a:t>
            </a:r>
            <a:endParaRPr lang="en-US" sz="2800">
              <a:latin typeface="Arial Black" panose="020b0a04020102020204" pitchFamily="34" charset="0"/>
            </a:endParaRPr>
          </a:p>
        </p:txBody>
      </p:sp>
      <p:sp>
        <p:nvSpPr>
          <p:cNvPr id="4" name="Content Placeholder 3">
            <a:extLst>
              <a:ext uri="{FF2B5EF4-FFF2-40B4-BE49-F238E27FC236}">
                <a16:creationId xmlns:a16="http://schemas.microsoft.com/office/drawing/2014/main" id="{313CEAE6-276D-1C5D-131D-C0F74AA2189C}"/>
              </a:ext>
            </a:extLst>
          </p:cNvPr>
          <p:cNvSpPr>
            <a:spLocks noGrp="1"/>
          </p:cNvSpPr>
          <p:nvPr>
            <p:ph idx="1"/>
          </p:nvPr>
        </p:nvSpPr>
        <p:spPr>
          <a:xfrm>
            <a:off x="838200" y="1447800"/>
            <a:ext cx="10524931" cy="4953000"/>
          </a:xfrm>
        </p:spPr>
        <p:txBody>
          <a:bodyPr>
            <a:noAutofit/>
          </a:bodyPr>
          <a:lstStyle/>
          <a:p>
            <a:pPr rtl="0">
              <a:buFont typeface="Wingdings" panose="05000000000000000000" pitchFamily="2" charset="2"/>
              <a:buChar char="v"/>
            </a:pPr>
            <a:r>
              <a:rPr lang="es" sz="2400" b="0" i="0" u="none" strike="noStrike">
                <a:latin typeface="Arial Narrow"/>
              </a:rPr>
              <a:t>La acción recomendable de 1977 estableció el límite superior del fondo de reserva en 12 meses de gastos operativos de la JSG, AAWS y GV combinados</a:t>
            </a:r>
          </a:p>
          <a:p>
            <a:pPr rtl="0">
              <a:buFont typeface="Wingdings" panose="05000000000000000000" pitchFamily="2" charset="2"/>
              <a:buChar char="v"/>
            </a:pPr>
            <a:r>
              <a:rPr lang="es" sz="2400" b="0" i="0" u="none" strike="noStrike">
                <a:latin typeface="Arial Narrow"/>
              </a:rPr>
              <a:t>Una acción recomendable de 1981 especificó que no se fijara un límite inferior. Sin embargo, un límite inferior de 9 meses aparece en los informes del Comité de Finanzas de la Conferencia a lo largo de la historia de la reserva.</a:t>
            </a:r>
          </a:p>
          <a:p>
            <a:pPr rtl="0">
              <a:buFont typeface="Wingdings" panose="05000000000000000000" pitchFamily="2" charset="2"/>
              <a:buChar char="v"/>
            </a:pPr>
            <a:r>
              <a:rPr lang="es" sz="2400" b="0" i="0" u="none" strike="noStrike">
                <a:latin typeface="Arial Narrow"/>
              </a:rPr>
              <a:t>La política adoptada por la JSG en 2022 incluye:</a:t>
            </a:r>
          </a:p>
          <a:p>
            <a:pPr lvl="1" rtl="0">
              <a:buFont typeface="Wingdings" panose="05000000000000000000" pitchFamily="2" charset="2"/>
              <a:buChar char="v"/>
            </a:pPr>
            <a:r>
              <a:rPr lang="es" b="0" i="0" u="none" strike="noStrike">
                <a:latin typeface="Arial Narrow"/>
              </a:rPr>
              <a:t> un rango de metas de 9 a 12 meses</a:t>
            </a:r>
          </a:p>
          <a:p>
            <a:pPr lvl="1" rtl="0">
              <a:buFont typeface="Wingdings" panose="05000000000000000000" pitchFamily="2" charset="2"/>
              <a:buChar char="v"/>
            </a:pPr>
            <a:r>
              <a:rPr lang="es" b="0" i="0" u="none" strike="noStrike">
                <a:latin typeface="Arial Narrow"/>
              </a:rPr>
              <a:t>Al menos el 50 % de la cartera disponible dentro de un año</a:t>
            </a:r>
          </a:p>
          <a:p>
            <a:pPr lvl="1" rtl="0">
              <a:buFont typeface="Wingdings" panose="05000000000000000000" pitchFamily="2" charset="2"/>
              <a:buChar char="v"/>
            </a:pPr>
            <a:r>
              <a:rPr lang="es" b="0" i="0" u="none" strike="noStrike">
                <a:latin typeface="Arial Narrow"/>
              </a:rPr>
              <a:t>La JSG debe autorizar las transferencias y retiros del Fondo de Reserva</a:t>
            </a:r>
          </a:p>
          <a:p>
            <a:pPr lvl="1" rtl="0">
              <a:buFont typeface="Wingdings" panose="05000000000000000000" pitchFamily="2" charset="2"/>
              <a:buChar char="v"/>
            </a:pPr>
            <a:r>
              <a:rPr lang="es" b="0" i="0" u="none" strike="noStrike">
                <a:latin typeface="Arial Narrow"/>
              </a:rPr>
              <a:t>En caso de emergencias, como una quiebra bancaria o la imposibilidad de cumplir con la nómina, el comité de Finanzas y Presupuestos de los custodios puede autorizar un retiro. Si el comité no puede reunirse dentro del plazo necesario, dos funcionarios de la JSG pueden autorizarlo. </a:t>
            </a:r>
          </a:p>
        </p:txBody>
      </p:sp>
    </p:spTree>
    <p:extLst>
      <p:ext uri="{BB962C8B-B14F-4D97-AF65-F5344CB8AC3E}">
        <p14:creationId xmlns:p14="http://schemas.microsoft.com/office/powerpoint/2010/main" val="3473144882"/>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F438F34E-D0D1-4E04-8C14-BE393E14E3A7}"/>
              </a:ext>
            </a:extLst>
          </p:cNvPr>
          <p:cNvSpPr>
            <a:spLocks noGrp="1"/>
          </p:cNvSpPr>
          <p:nvPr>
            <p:ph type="title"/>
          </p:nvPr>
        </p:nvSpPr>
        <p:spPr/>
        <p:txBody>
          <a:bodyPr>
            <a:noAutofit/>
          </a:bodyPr>
          <a:lstStyle/>
          <a:p>
            <a:pPr algn="ctr" rtl="0"/>
            <a:r>
              <a:rPr lang="es" sz="2800" b="0" i="0" u="none" strike="noStrike">
                <a:solidFill>
                  <a:srgbClr val="0066FF"/>
                </a:solidFill>
                <a:latin typeface="Arial Black"/>
              </a:rPr>
              <a:t>TENDENCIA DE INGRESOS DE LA </a:t>
            </a:r>
            <a:r>
              <a:rPr lang="es" sz="2800" b="0" i="0" u="none" strike="noStrike">
                <a:solidFill>
                  <a:srgbClr val="0066FF"/>
                </a:solidFill>
                <a:highlight>
                  <a:srgbClr val="FFFF00"/>
                </a:highlight>
                <a:latin typeface="Arial Black"/>
              </a:rPr>
              <a:t>OSG</a:t>
            </a:r>
            <a:r>
              <a:rPr lang="es" sz="2800" b="0" i="0" u="none" strike="noStrike">
                <a:solidFill>
                  <a:srgbClr val="0066FF"/>
                </a:solidFill>
                <a:latin typeface="Arial Black"/>
              </a:rPr>
              <a:t> </a:t>
            </a:r>
          </a:p>
        </p:txBody>
      </p:sp>
      <p:graphicFrame>
        <p:nvGraphicFramePr>
          <p:cNvPr id="7" name="Content Placeholder 6">
            <a:extLst>
              <a:ext uri="{FF2B5EF4-FFF2-40B4-BE49-F238E27FC236}">
                <a16:creationId xmlns:a16="http://schemas.microsoft.com/office/drawing/2014/main" id="{9EFF9A05-1B7E-4811-A9AF-65BB4DD3C2E8}"/>
              </a:ext>
            </a:extLst>
          </p:cNvPr>
          <p:cNvGraphicFramePr>
            <a:graphicFrameLocks noGrp="1"/>
          </p:cNvGraphicFramePr>
          <p:nvPr>
            <p:ph idx="1"/>
            <p:extLst>
              <p:ext uri="{D42A27DB-BD31-4B8C-83A1-F6EECF244321}">
                <p14:modId xmlns:p14="http://schemas.microsoft.com/office/powerpoint/2010/main" val="2915062880"/>
              </p:ext>
            </p:extLst>
          </p:nvPr>
        </p:nvGraphicFramePr>
        <p:xfrm>
          <a:off x="838200" y="1847850"/>
          <a:ext cx="10515600" cy="4351338"/>
        </p:xfrm>
        <a:graphic>
          <a:graphicData uri="http://schemas.openxmlformats.org/drawingml/2006/chart">
            <c:chart xmlns:c="http://schemas.openxmlformats.org/drawingml/2006/chart" r:id="rId3"/>
          </a:graphicData>
        </a:graphic>
      </p:graphicFrame>
      <p:sp>
        <p:nvSpPr>
          <p:cNvPr id="4" name="Slide Number Placeholder 3">
            <a:extLst>
              <a:ext uri="{FF2B5EF4-FFF2-40B4-BE49-F238E27FC236}">
                <a16:creationId xmlns:a16="http://schemas.microsoft.com/office/drawing/2014/main" id="{543029D5-D6DC-457F-A9E0-F045BE489213}"/>
              </a:ext>
            </a:extLst>
          </p:cNvPr>
          <p:cNvSpPr>
            <a:spLocks noGrp="1"/>
          </p:cNvSpPr>
          <p:nvPr>
            <p:ph type="sldNum" sz="quarter" idx="12"/>
          </p:nvPr>
        </p:nvSpPr>
        <p:spPr/>
        <p:txBody>
          <a:bodyPr>
            <a:noAutofit/>
          </a:bodyPr>
          <a:lstStyle/>
          <a:p>
            <a:pPr rtl="0"/>
            <a:r>
              <a:rPr lang="es" sz="1200" b="0" i="0" u="none" strike="noStrike">
                <a:latin typeface="Calibri" panose="020f0502020204030204"/>
              </a:rPr>
              <a:t>26</a:t>
            </a:r>
            <a:endParaRPr lang="en-US"/>
          </a:p>
        </p:txBody>
      </p:sp>
    </p:spTree>
    <p:extLst>
      <p:ext uri="{BB962C8B-B14F-4D97-AF65-F5344CB8AC3E}">
        <p14:creationId xmlns:p14="http://schemas.microsoft.com/office/powerpoint/2010/main" val="281692728"/>
      </p:ext>
    </p:extLst>
  </p:cSld>
  <p:clrMapOvr>
    <a:masterClrMapping/>
  </p:clrMapOvr>
  <p:transition spd="med">
    <p:pull/>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dpi="0" rotWithShape="1">
          <a:blip r:embed="rId3">
            <a:alphaModFix amt="25000"/>
            <a:lum/>
          </a:blip>
          <a:stretch>
            <a:fillRect t="-5000" b="-5000"/>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0" y="228600"/>
            <a:ext cx="12192000" cy="1143000"/>
          </a:xfrm>
        </p:spPr>
        <p:txBody>
          <a:bodyPr>
            <a:noAutofit/>
          </a:bodyPr>
          <a:lstStyle/>
          <a:p>
            <a:pPr algn="ctr" rtl="0"/>
            <a:r>
              <a:rPr lang="es" sz="6000" b="1" i="0" u="none" strike="noStrike">
                <a:solidFill>
                  <a:srgbClr val="3366FF"/>
                </a:solidFill>
                <a:latin typeface="Arial Black"/>
              </a:rPr>
              <a:t>GRACIAS</a:t>
            </a:r>
            <a:endParaRPr lang="en-US" sz="7200" b="1">
              <a:solidFill>
                <a:srgbClr val="3366FF"/>
              </a:solidFill>
              <a:latin typeface="Arial Black" panose="020b0a04020102020204" pitchFamily="34" charset="0"/>
            </a:endParaRPr>
          </a:p>
        </p:txBody>
      </p:sp>
      <p:sp>
        <p:nvSpPr>
          <p:cNvPr id="3" name="Text Placeholder 2"/>
          <p:cNvSpPr>
            <a:spLocks noGrp="1"/>
          </p:cNvSpPr>
          <p:nvPr>
            <p:ph type="body" idx="1"/>
          </p:nvPr>
        </p:nvSpPr>
        <p:spPr>
          <a:xfrm>
            <a:off x="381000" y="1447800"/>
            <a:ext cx="11430000" cy="3962400"/>
          </a:xfrm>
        </p:spPr>
        <p:txBody>
          <a:bodyPr>
            <a:noAutofit/>
          </a:bodyPr>
          <a:lstStyle/>
          <a:p>
            <a:pPr rtl="0">
              <a:buClr>
                <a:srgbClr val="0070C0"/>
              </a:buClr>
              <a:buFont typeface="Wingdings" panose="05000000000000000000" pitchFamily="2" charset="2"/>
              <a:buChar char="v"/>
            </a:pPr>
            <a:r>
              <a:rPr lang="es" sz="2500" b="0" i="0" u="none" strike="noStrike">
                <a:latin typeface="Arial Narrow"/>
              </a:rPr>
              <a:t>Paul Konigstein, director financiero</a:t>
            </a:r>
          </a:p>
          <a:p>
            <a:pPr rtl="0">
              <a:buClr>
                <a:srgbClr val="0070C0"/>
              </a:buClr>
              <a:buFont typeface="Wingdings" panose="05000000000000000000" pitchFamily="2" charset="2"/>
              <a:buChar char="v"/>
            </a:pPr>
            <a:r>
              <a:rPr lang="es" sz="2500" b="0" i="0" u="none" strike="noStrike">
                <a:latin typeface="Arial Narrow"/>
              </a:rPr>
              <a:t>Zenaida Medina, gerente de contabilidad</a:t>
            </a:r>
          </a:p>
          <a:p>
            <a:pPr rtl="0">
              <a:buClr>
                <a:srgbClr val="0070C0"/>
              </a:buClr>
              <a:buFont typeface="Wingdings" panose="05000000000000000000" pitchFamily="2" charset="2"/>
              <a:buChar char="v"/>
            </a:pPr>
            <a:r>
              <a:rPr lang="es" sz="2500" b="0" i="0" u="none" strike="noStrike">
                <a:latin typeface="Arial Narrow"/>
              </a:rPr>
              <a:t>Donna Chahalis, gerente de contabilidad del Grapevine</a:t>
            </a:r>
          </a:p>
          <a:p>
            <a:pPr rtl="0">
              <a:buClr>
                <a:srgbClr val="0070C0"/>
              </a:buClr>
              <a:buFont typeface="Wingdings" panose="05000000000000000000" pitchFamily="2" charset="2"/>
              <a:buChar char="v"/>
            </a:pPr>
            <a:r>
              <a:rPr lang="es" sz="2500" b="0" i="0" u="none" strike="noStrike">
                <a:latin typeface="Arial Narrow"/>
              </a:rPr>
              <a:t>Diana L, coordinadora de la Conferencia, por su paciencia</a:t>
            </a:r>
          </a:p>
          <a:p>
            <a:pPr rtl="0">
              <a:buClr>
                <a:srgbClr val="0070C0"/>
              </a:buClr>
              <a:buFont typeface="Wingdings" panose="05000000000000000000" pitchFamily="2" charset="2"/>
              <a:buChar char="v"/>
            </a:pPr>
            <a:r>
              <a:rPr lang="es" sz="2500" b="0" i="0" u="none" strike="noStrike">
                <a:latin typeface="Arial Narrow"/>
              </a:rPr>
              <a:t>Todos los empleados de AAWS y el Grapevine</a:t>
            </a:r>
          </a:p>
          <a:p>
            <a:pPr rtl="0">
              <a:buClr>
                <a:srgbClr val="0070C0"/>
              </a:buClr>
              <a:buFont typeface="Wingdings" panose="05000000000000000000" pitchFamily="2" charset="2"/>
              <a:buChar char="v"/>
            </a:pPr>
            <a:r>
              <a:rPr lang="es" sz="2500" b="0" i="0" u="none" strike="noStrike">
                <a:latin typeface="Arial Narrow"/>
              </a:rPr>
              <a:t>Miembros del comité de Finanzas y Presupuestos de los custodios, junto con los miembros de los comités de Finanzas de AAWS y el Grapevine y del comité de Finanzas de la Conferencia</a:t>
            </a:r>
          </a:p>
          <a:p>
            <a:pPr rtl="0">
              <a:buClr>
                <a:srgbClr val="0070C0"/>
              </a:buClr>
              <a:buFont typeface="Wingdings" panose="05000000000000000000" pitchFamily="2" charset="2"/>
              <a:buChar char="v"/>
            </a:pPr>
            <a:r>
              <a:rPr lang="es" sz="2500" b="0" i="0" u="none" strike="noStrike">
                <a:latin typeface="Arial Narrow"/>
              </a:rPr>
              <a:t>Nuestros auditores independientes - BDO USA</a:t>
            </a:r>
          </a:p>
          <a:p>
            <a:pPr rtl="0">
              <a:buClr>
                <a:srgbClr val="0070C0"/>
              </a:buClr>
              <a:buFont typeface="Wingdings" panose="05000000000000000000" pitchFamily="2" charset="2"/>
              <a:buChar char="v"/>
            </a:pPr>
            <a:r>
              <a:rPr lang="es" sz="2500" b="0" i="0" u="none" strike="noStrike">
                <a:latin typeface="Arial Narrow"/>
              </a:rPr>
              <a:t>Nuestro contable subcontratado: su gerente financiero a tiempo parcial</a:t>
            </a:r>
          </a:p>
          <a:p>
            <a:pPr marL="0" indent="0" algn="ctr">
              <a:buClr>
                <a:srgbClr val="002060"/>
              </a:buClr>
              <a:buNone/>
            </a:pPr>
            <a:endParaRPr lang="en-US">
              <a:latin typeface="Arial Narrow" pitchFamily="34" charset="0"/>
            </a:endParaRPr>
          </a:p>
          <a:p>
            <a:pPr marL="0" indent="0" algn="ctr" rtl="0">
              <a:buNone/>
            </a:pPr>
            <a:r>
              <a:rPr lang="es" sz="2500" b="0" i="0" u="none" strike="noStrike">
                <a:latin typeface="Arial Narrow"/>
              </a:rPr>
              <a:t>Cualquier pregunta, no dude en ponerse en contacto conmigo a mi correo: </a:t>
            </a:r>
            <a:r>
              <a:rPr lang="es" sz="2500" b="1" i="0" u="sng" strike="noStrike">
                <a:solidFill>
                  <a:srgbClr val="3366FF"/>
                </a:solidFill>
                <a:latin typeface="Arial Narrow"/>
              </a:rPr>
              <a:t>kevin@kevinjprior.com</a:t>
            </a:r>
            <a:endParaRPr lang="en-US">
              <a:latin typeface="Arial Narrow" pitchFamily="34" charset="0"/>
            </a:endParaRPr>
          </a:p>
        </p:txBody>
      </p:sp>
    </p:spTree>
    <p:extLst>
      <p:ext uri="{BB962C8B-B14F-4D97-AF65-F5344CB8AC3E}">
        <p14:creationId xmlns:p14="http://schemas.microsoft.com/office/powerpoint/2010/main" val="2898571323"/>
      </p:ext>
    </p:extLst>
  </p:cSld>
  <p:clrMapOvr>
    <a:masterClrMapping/>
  </p:clrMapOvr>
  <p:transition spd="med">
    <p:pull/>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57" name="Text Box 9"/>
          <p:cNvSpPr txBox="1">
            <a:spLocks noChangeArrowheads="1"/>
          </p:cNvSpPr>
          <p:nvPr/>
        </p:nvSpPr>
        <p:spPr bwMode="auto">
          <a:xfrm>
            <a:off x="0" y="127338"/>
            <a:ext cx="12192000" cy="830997"/>
          </a:xfrm>
          <a:prstGeom prst="rect">
            <a:avLst/>
          </a:prstGeom>
          <a:solidFill>
            <a:schemeClr val="accent1">
              <a:lumMod val="20000"/>
              <a:lumOff val="80000"/>
            </a:schemeClr>
          </a:solidFill>
          <a:ln>
            <a:noFill/>
          </a:ln>
          <a:effectLst/>
        </p:spPr>
        <p:txBody>
          <a:bodyPr wrap="square">
            <a:no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rtl="0" eaLnBrk="1" hangingPunct="1">
              <a:spcBef>
                <a:spcPct val="50000"/>
              </a:spcBef>
              <a:defRPr/>
            </a:pPr>
            <a:r>
              <a:rPr lang="es" sz="4400" b="1" i="0" u="none" strike="noStrike">
                <a:solidFill>
                  <a:srgbClr val="3366FF"/>
                </a:solidFill>
                <a:latin typeface="Arial Black"/>
              </a:rPr>
              <a:t>RESULTADOS DE LA AUDITORÍA DE 2023</a:t>
            </a:r>
          </a:p>
        </p:txBody>
      </p:sp>
      <p:contentPart p14:bwMode="auto" r:id="rId3">
        <p14:nvContentPartPr>
          <p14:cNvPr id="3" name="Ink 2"/>
          <p14:cNvContentPartPr/>
          <p14:nvPr/>
        </p14:nvContentPartPr>
        <p14:xfrm>
          <a:off x="-132159" y="1885426"/>
          <a:ext cx="6480" cy="32040"/>
        </p14:xfrm>
      </p:contentPart>
      <p:sp>
        <p:nvSpPr>
          <p:cNvPr id="6" name="TextBox 5">
            <a:extLst>
              <a:ext uri="{FF2B5EF4-FFF2-40B4-BE49-F238E27FC236}">
                <a16:creationId xmlns:a16="http://schemas.microsoft.com/office/drawing/2014/main" id="{B4DE48EF-75E2-4833-944C-B4F30A20B15D}"/>
              </a:ext>
            </a:extLst>
          </p:cNvPr>
          <p:cNvSpPr txBox="1"/>
          <p:nvPr/>
        </p:nvSpPr>
        <p:spPr>
          <a:xfrm>
            <a:off x="422340" y="1524000"/>
            <a:ext cx="11347320" cy="4893647"/>
          </a:xfrm>
          <a:prstGeom prst="rect">
            <a:avLst/>
          </a:prstGeom>
          <a:noFill/>
        </p:spPr>
        <p:txBody>
          <a:bodyPr wrap="square" rtlCol="0">
            <a:noAutofit/>
          </a:bodyPr>
          <a:lstStyle/>
          <a:p>
            <a:pPr marL="285750" indent="-285750" rtl="0">
              <a:buFont typeface="Arial" panose="020b0604020202020204" pitchFamily="34" charset="0"/>
              <a:buChar char="•"/>
            </a:pPr>
            <a:r>
              <a:rPr lang="es" sz="2200" b="0" i="0" u="none" strike="noStrike">
                <a:latin typeface="Arial"/>
              </a:rPr>
              <a:t>Opinión de los auditores sin reservas ("limpia") sobre los estados financieros consolidados.</a:t>
            </a:r>
          </a:p>
          <a:p>
            <a:pPr marL="742950" lvl="1" indent="-285750" rtl="0">
              <a:buFont typeface="Arial" panose="020b0604020202020204" pitchFamily="34" charset="0"/>
              <a:buChar char="•"/>
            </a:pPr>
            <a:r>
              <a:rPr lang="es" sz="2200" b="0" i="0" u="none" strike="noStrike">
                <a:latin typeface="Arial"/>
              </a:rPr>
              <a:t>Los estados financieros están expresados de manera razonable en todos los aspectos materiales.</a:t>
            </a:r>
          </a:p>
          <a:p>
            <a:pPr marL="285750" indent="-285750" rtl="0">
              <a:buFont typeface="Arial" panose="020b0604020202020204" pitchFamily="34" charset="0"/>
              <a:buChar char="•"/>
            </a:pPr>
            <a:r>
              <a:rPr lang="es" sz="2200" b="0" i="0" u="none" strike="noStrike">
                <a:latin typeface="Arial"/>
              </a:rPr>
              <a:t>Todos los registros y la información solicitados estaban disponibles para su inspección.</a:t>
            </a:r>
          </a:p>
          <a:p>
            <a:pPr marL="285750" indent="-285750" rtl="0">
              <a:buFont typeface="Arial" panose="020b0604020202020204" pitchFamily="34" charset="0"/>
              <a:buChar char="•"/>
            </a:pPr>
            <a:r>
              <a:rPr lang="es" sz="2200" b="0" i="0" u="none" strike="noStrike">
                <a:latin typeface="Arial"/>
              </a:rPr>
              <a:t>BDO señaló que recibieron acceso completo a toda la información solicitada mientras realizaban la auditoría, y reconoció la excelente cooperación brindada por todos los niveles del personal de la OSG y el GV durante el transcurso del trabajo.</a:t>
            </a:r>
          </a:p>
          <a:p>
            <a:pPr marL="285750" indent="-285750" rtl="0">
              <a:buFont typeface="Arial" panose="020b0604020202020204" pitchFamily="34" charset="0"/>
              <a:buChar char="•"/>
            </a:pPr>
            <a:r>
              <a:rPr lang="es" sz="2200" b="0" i="0" u="none" strike="noStrike">
                <a:latin typeface="Arial"/>
              </a:rPr>
              <a:t>Reconocimiento del valor del tiempo de emisión de anuncios de servicio público donado —$33 millones en 2022, $17 millones en 2023—. Será reconocido anualmente en el futuro. No reconocer el valor se consideró una deficiencia significativa.</a:t>
            </a:r>
          </a:p>
          <a:p>
            <a:pPr marL="285750" indent="-285750" rtl="0">
              <a:buFont typeface="Arial" panose="020b0604020202020204" pitchFamily="34" charset="0"/>
              <a:buChar char="•"/>
            </a:pPr>
            <a:r>
              <a:rPr lang="es" sz="2200" b="0" i="0" u="none" strike="noStrike">
                <a:latin typeface="Arial"/>
              </a:rPr>
              <a:t>1 deficiencia de control (en 2023 se registraron 100 contribuciones ocurridas en 2024)</a:t>
            </a:r>
          </a:p>
          <a:p>
            <a:pPr marL="285750" indent="-285750" rtl="0">
              <a:buFont typeface="Arial" panose="020b0604020202020204" pitchFamily="34" charset="0"/>
              <a:buChar char="•"/>
            </a:pPr>
            <a:r>
              <a:rPr lang="es" sz="2200" b="0" i="0" u="none" strike="noStrike">
                <a:latin typeface="Arial"/>
              </a:rPr>
              <a:t>6 recomendaciones (1 para RR. HH., 3 para GV, 1 sobre cuentas entre las corporaciones y 1 para la JSG) en comparación con 5 en 2022.</a:t>
            </a:r>
          </a:p>
        </p:txBody>
      </p:sp>
    </p:spTree>
    <p:extLst>
      <p:ext uri="{BB962C8B-B14F-4D97-AF65-F5344CB8AC3E}">
        <p14:creationId xmlns:p14="http://schemas.microsoft.com/office/powerpoint/2010/main" val="3423453166"/>
      </p:ext>
    </p:extLst>
  </p:cSld>
  <p:clrMapOvr>
    <a:masterClrMapping/>
  </p:clrMapOvr>
  <p:transition spd="med">
    <p:pull/>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57" name="Text Box 9"/>
          <p:cNvSpPr txBox="1">
            <a:spLocks noChangeArrowheads="1"/>
          </p:cNvSpPr>
          <p:nvPr/>
        </p:nvSpPr>
        <p:spPr bwMode="auto">
          <a:xfrm>
            <a:off x="-76200" y="152400"/>
            <a:ext cx="12192000" cy="830997"/>
          </a:xfrm>
          <a:prstGeom prst="rect">
            <a:avLst/>
          </a:prstGeom>
          <a:solidFill>
            <a:schemeClr val="accent1">
              <a:lumMod val="20000"/>
              <a:lumOff val="80000"/>
            </a:schemeClr>
          </a:solidFill>
          <a:ln>
            <a:noFill/>
          </a:ln>
          <a:effectLst/>
        </p:spPr>
        <p:txBody>
          <a:bodyPr wrap="square">
            <a:no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rtl="0" eaLnBrk="1" hangingPunct="1">
              <a:spcBef>
                <a:spcPct val="50000"/>
              </a:spcBef>
              <a:defRPr/>
            </a:pPr>
            <a:r>
              <a:rPr lang="es" sz="4800" b="1" i="0" u="none" strike="noStrike">
                <a:solidFill>
                  <a:srgbClr val="3366FF"/>
                </a:solidFill>
                <a:latin typeface="Arial Black"/>
              </a:rPr>
              <a:t>Preguntas y respuestas para los auditores</a:t>
            </a:r>
          </a:p>
        </p:txBody>
      </p:sp>
      <p:contentPart p14:bwMode="auto" r:id="rId3">
        <p14:nvContentPartPr>
          <p14:cNvPr id="3" name="Ink 2"/>
          <p14:cNvContentPartPr/>
          <p14:nvPr/>
        </p14:nvContentPartPr>
        <p14:xfrm>
          <a:off x="-132159" y="1885426"/>
          <a:ext cx="6480" cy="32040"/>
        </p14:xfrm>
      </p:contentPart>
      <p:pic>
        <p:nvPicPr>
          <p:cNvPr id="6" name="Picture 5" descr="A person looking at a crowd of people&#10;&#10;Description automatically generated">
            <a:extLst>
              <a:ext uri="{FF2B5EF4-FFF2-40B4-BE49-F238E27FC236}">
                <a16:creationId xmlns:a16="http://schemas.microsoft.com/office/drawing/2014/main" id="{4BF49725-2BD6-42F8-E809-8A3682E272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438400"/>
            <a:ext cx="4744934" cy="3157538"/>
          </a:xfrm>
          <a:prstGeom prst="rect">
            <a:avLst/>
          </a:prstGeom>
        </p:spPr>
      </p:pic>
    </p:spTree>
    <p:extLst>
      <p:ext uri="{BB962C8B-B14F-4D97-AF65-F5344CB8AC3E}">
        <p14:creationId xmlns:p14="http://schemas.microsoft.com/office/powerpoint/2010/main" val="1248975005"/>
      </p:ext>
    </p:extLst>
  </p:cSld>
  <p:clrMapOvr>
    <a:masterClrMapping/>
  </p:clrMapOvr>
  <p:transition spd="med">
    <p:pull/>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057" name="Text Box 9"/>
          <p:cNvSpPr txBox="1">
            <a:spLocks noChangeArrowheads="1"/>
          </p:cNvSpPr>
          <p:nvPr/>
        </p:nvSpPr>
        <p:spPr bwMode="auto">
          <a:xfrm>
            <a:off x="-76200" y="152400"/>
            <a:ext cx="12192000" cy="1569660"/>
          </a:xfrm>
          <a:prstGeom prst="rect">
            <a:avLst/>
          </a:prstGeom>
          <a:solidFill>
            <a:schemeClr val="accent1">
              <a:lumMod val="20000"/>
              <a:lumOff val="80000"/>
            </a:schemeClr>
          </a:solidFill>
          <a:ln>
            <a:noFill/>
          </a:ln>
          <a:effectLst/>
        </p:spPr>
        <p:txBody>
          <a:bodyPr wrap="square">
            <a:noAutofit/>
          </a:bodyPr>
          <a:lstStyle>
            <a:lvl1pPr eaLnBrk="0" hangingPunct="0">
              <a:defRPr>
                <a:solidFill>
                  <a:schemeClr val="tx1"/>
                </a:solidFill>
                <a:latin typeface="Arial"/>
                <a:cs typeface="Arial"/>
              </a:defRPr>
            </a:lvl1pPr>
            <a:lvl2pPr marL="742950" indent="-285750" eaLnBrk="0" hangingPunct="0">
              <a:defRPr>
                <a:solidFill>
                  <a:schemeClr val="tx1"/>
                </a:solidFill>
                <a:latin typeface="Arial"/>
                <a:cs typeface="Arial"/>
              </a:defRPr>
            </a:lvl2pPr>
            <a:lvl3pPr marL="1143000" indent="-228600" eaLnBrk="0" hangingPunct="0">
              <a:defRPr>
                <a:solidFill>
                  <a:schemeClr val="tx1"/>
                </a:solidFill>
                <a:latin typeface="Arial"/>
                <a:cs typeface="Arial"/>
              </a:defRPr>
            </a:lvl3pPr>
            <a:lvl4pPr marL="1600200" indent="-228600" eaLnBrk="0" hangingPunct="0">
              <a:defRPr>
                <a:solidFill>
                  <a:schemeClr val="tx1"/>
                </a:solidFill>
                <a:latin typeface="Arial"/>
                <a:cs typeface="Arial"/>
              </a:defRPr>
            </a:lvl4pPr>
            <a:lvl5pPr marL="2057400" indent="-228600" eaLnBrk="0" hangingPunct="0">
              <a:defRPr>
                <a:solidFill>
                  <a:schemeClr val="tx1"/>
                </a:solidFill>
                <a:latin typeface="Arial"/>
                <a:cs typeface="Arial"/>
              </a:defRPr>
            </a:lvl5pPr>
            <a:lvl6pPr marL="2514600" indent="-228600" eaLnBrk="0" fontAlgn="base" hangingPunct="0">
              <a:spcBef>
                <a:spcPct val="0"/>
              </a:spcBef>
              <a:spcAft>
                <a:spcPct val="0"/>
              </a:spcAft>
              <a:defRPr>
                <a:solidFill>
                  <a:schemeClr val="tx1"/>
                </a:solidFill>
                <a:latin typeface="Arial"/>
                <a:cs typeface="Arial"/>
              </a:defRPr>
            </a:lvl6pPr>
            <a:lvl7pPr marL="2971800" indent="-228600" eaLnBrk="0" fontAlgn="base" hangingPunct="0">
              <a:spcBef>
                <a:spcPct val="0"/>
              </a:spcBef>
              <a:spcAft>
                <a:spcPct val="0"/>
              </a:spcAft>
              <a:defRPr>
                <a:solidFill>
                  <a:schemeClr val="tx1"/>
                </a:solidFill>
                <a:latin typeface="Arial"/>
                <a:cs typeface="Arial"/>
              </a:defRPr>
            </a:lvl7pPr>
            <a:lvl8pPr marL="3429000" indent="-228600" eaLnBrk="0" fontAlgn="base" hangingPunct="0">
              <a:spcBef>
                <a:spcPct val="0"/>
              </a:spcBef>
              <a:spcAft>
                <a:spcPct val="0"/>
              </a:spcAft>
              <a:defRPr>
                <a:solidFill>
                  <a:schemeClr val="tx1"/>
                </a:solidFill>
                <a:latin typeface="Arial"/>
                <a:cs typeface="Arial"/>
              </a:defRPr>
            </a:lvl8pPr>
            <a:lvl9pPr marL="3886200" indent="-228600" eaLnBrk="0" fontAlgn="base" hangingPunct="0">
              <a:spcBef>
                <a:spcPct val="0"/>
              </a:spcBef>
              <a:spcAft>
                <a:spcPct val="0"/>
              </a:spcAft>
              <a:defRPr>
                <a:solidFill>
                  <a:schemeClr val="tx1"/>
                </a:solidFill>
                <a:latin typeface="Arial"/>
                <a:cs typeface="Arial"/>
              </a:defRPr>
            </a:lvl9pPr>
          </a:lstStyle>
          <a:p>
            <a:pPr algn="ctr" rtl="0" eaLnBrk="1" hangingPunct="1">
              <a:spcBef>
                <a:spcPct val="50000"/>
              </a:spcBef>
              <a:defRPr/>
            </a:pPr>
            <a:r>
              <a:rPr lang="es" sz="4800" b="1" i="0" u="none" strike="noStrike">
                <a:solidFill>
                  <a:srgbClr val="3366FF"/>
                </a:solidFill>
                <a:latin typeface="Arial Black"/>
              </a:rPr>
              <a:t>PARTE II: INFORME DEL TESORERO DE LA JSG</a:t>
            </a:r>
          </a:p>
        </p:txBody>
      </p:sp>
      <p:contentPart p14:bwMode="auto" r:id="rId3">
        <p14:nvContentPartPr>
          <p14:cNvPr id="3" name="Ink 2"/>
          <p14:cNvContentPartPr/>
          <p14:nvPr/>
        </p14:nvContentPartPr>
        <p14:xfrm>
          <a:off x="-132159" y="1885426"/>
          <a:ext cx="6480" cy="32040"/>
        </p14:xfrm>
      </p:contentPart>
    </p:spTree>
    <p:extLst>
      <p:ext uri="{BB962C8B-B14F-4D97-AF65-F5344CB8AC3E}">
        <p14:creationId xmlns:p14="http://schemas.microsoft.com/office/powerpoint/2010/main" val="2822111725"/>
      </p:ext>
    </p:extLst>
  </p:cSld>
  <p:clrMapOvr>
    <a:masterClrMapping/>
  </p:clrMapOvr>
  <mc:AlternateContent>
    <mc:Choice xmlns:p14="http://schemas.microsoft.com/office/powerpoint/2010/main" Requires="p14">
      <p:transition spd="slow" p14:dur="2000">
        <p14:ferris dir="l"/>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p:cNvSpPr>
            <a:spLocks noGrp="1"/>
          </p:cNvSpPr>
          <p:nvPr>
            <p:ph type="title"/>
          </p:nvPr>
        </p:nvSpPr>
        <p:spPr>
          <a:xfrm>
            <a:off x="0" y="35169"/>
            <a:ext cx="12192000" cy="879231"/>
          </a:xfrm>
        </p:spPr>
        <p:txBody>
          <a:bodyPr>
            <a:noAutofit/>
          </a:bodyPr>
          <a:lstStyle/>
          <a:p>
            <a:pPr algn="ctr" rtl="0"/>
            <a:r>
              <a:rPr lang="es" sz="2800" b="1" i="0" u="none" strike="noStrike">
                <a:solidFill>
                  <a:srgbClr val="3366FF"/>
                </a:solidFill>
                <a:latin typeface="Arial Black"/>
              </a:rPr>
              <a:t>ASPECTOS FINANCIEROS DESTACADOS DE LA </a:t>
            </a:r>
            <a:r>
              <a:rPr lang="es" sz="2800" b="1" i="0" u="none" strike="noStrike">
                <a:solidFill>
                  <a:srgbClr val="3366FF"/>
                </a:solidFill>
                <a:highlight>
                  <a:srgbClr val="FFFF00"/>
                </a:highlight>
                <a:latin typeface="Arial Black"/>
              </a:rPr>
              <a:t>OSG</a:t>
            </a:r>
            <a:r>
              <a:rPr lang="es" sz="2800" b="1" i="0" u="none" strike="noStrike">
                <a:solidFill>
                  <a:srgbClr val="3366FF"/>
                </a:solidFill>
                <a:latin typeface="Arial Black"/>
              </a:rPr>
              <a:t> EN 2023</a:t>
            </a:r>
            <a:endParaRPr lang="en-US" sz="2800">
              <a:solidFill>
                <a:srgbClr val="3366FF"/>
              </a:solidFill>
              <a:latin typeface="Arial Black" panose="020b0a04020102020204" pitchFamily="34" charset="0"/>
            </a:endParaRPr>
          </a:p>
        </p:txBody>
      </p:sp>
      <p:sp>
        <p:nvSpPr>
          <p:cNvPr id="3" name="Content Placeholder 2"/>
          <p:cNvSpPr>
            <a:spLocks noGrp="1"/>
          </p:cNvSpPr>
          <p:nvPr>
            <p:ph idx="1"/>
          </p:nvPr>
        </p:nvSpPr>
        <p:spPr>
          <a:xfrm>
            <a:off x="381000" y="914400"/>
            <a:ext cx="11658600" cy="5410200"/>
          </a:xfrm>
        </p:spPr>
        <p:txBody>
          <a:bodyPr>
            <a:noAutofit/>
          </a:bodyPr>
          <a:lstStyle/>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Automantenimiento de la 7</a:t>
            </a:r>
            <a:r>
              <a:rPr lang="es" sz="2200" b="0" i="0" u="none" strike="noStrike" baseline="30000">
                <a:latin typeface="Arial Narrow"/>
              </a:rPr>
              <a:t>.a</a:t>
            </a:r>
            <a:r>
              <a:rPr lang="es" sz="2200" b="0" i="0" u="none" strike="noStrike">
                <a:latin typeface="Arial Narrow"/>
              </a:rPr>
              <a:t> Tradición: $10.84 millones, aumentó un 2.8 % en comparación con los $10.55 millones de 2022.</a:t>
            </a:r>
          </a:p>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Gastos operativos antes de la depreciación: $17.47 millones, aumentaron un 9.9 % en comparación con los $15.90 millones de 2022.</a:t>
            </a:r>
          </a:p>
          <a:p>
            <a:pPr marL="973138" lvl="1"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Gastos en servicios del programa: $9.00 millones, aumentaron un 46.5 % en comparación con los $6.14 millones de 2022.</a:t>
            </a:r>
          </a:p>
          <a:p>
            <a:pPr marL="973138" lvl="1"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Gastos de servicios de apoyo: $8.47 millones, aumentáron un 13.1 % en comparación con los $9.76 millones de 2022.</a:t>
            </a:r>
          </a:p>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Automantenimiento: cubrió el 62 % de los gastos operativos. </a:t>
            </a:r>
          </a:p>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Costo de los servicios del programa por persona: $6.43</a:t>
            </a:r>
          </a:p>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Ganancias brutas de publicaciones de AAWS: $6.76 millones, aumentaron un 38.2% en comparación con los $4.89 millones de 2022.</a:t>
            </a:r>
          </a:p>
          <a:p>
            <a:pPr marL="515938" indent="-515938" rtl="0">
              <a:lnSpc>
                <a:spcPct val="100000"/>
              </a:lnSpc>
              <a:spcBef>
                <a:spcPct val="0"/>
              </a:spcBef>
              <a:spcAft>
                <a:spcPts val="1200"/>
              </a:spcAft>
              <a:buClr>
                <a:srgbClr val="3366FF"/>
              </a:buClr>
              <a:buFont typeface="Wingdings" panose="05000000000000000000" pitchFamily="2" charset="2"/>
              <a:buChar char="v"/>
            </a:pPr>
            <a:r>
              <a:rPr lang="es" sz="2200" b="0" i="0" u="none" strike="noStrike">
                <a:latin typeface="Arial Narrow"/>
              </a:rPr>
              <a:t>Superávit operativo antes de la depreciación de $581,907; aumento de efectivo operativo de $358,588.</a:t>
            </a:r>
          </a:p>
          <a:p>
            <a:pPr marL="0" indent="0">
              <a:lnSpc>
                <a:spcPct val="110000"/>
              </a:lnSpc>
              <a:spcBef>
                <a:spcPct val="0"/>
              </a:spcBef>
              <a:spcAft>
                <a:spcPts val="400"/>
              </a:spcAft>
              <a:buClr>
                <a:srgbClr val="3366FF"/>
              </a:buClr>
              <a:buNone/>
            </a:pPr>
            <a:endParaRPr lang="en-US" sz="1000">
              <a:latin typeface="Arial Narrow" pitchFamily="34" charset="0"/>
            </a:endParaRPr>
          </a:p>
        </p:txBody>
      </p:sp>
    </p:spTree>
    <p:extLst>
      <p:ext uri="{BB962C8B-B14F-4D97-AF65-F5344CB8AC3E}">
        <p14:creationId xmlns:p14="http://schemas.microsoft.com/office/powerpoint/2010/main" val="534361826"/>
      </p:ext>
    </p:extLst>
  </p:cSld>
  <p:clrMapOvr>
    <a:masterClrMapping/>
  </p:clrMapOvr>
  <p:transition spd="med">
    <p:pull/>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Autofit/>
          </a:bodyPr>
          <a:lstStyle/>
          <a:p>
            <a:pPr algn="ctr" rtl="0"/>
            <a:r>
              <a:rPr lang="es" sz="3200" b="0" i="0" u="none" strike="noStrike">
                <a:solidFill>
                  <a:srgbClr val="0066FF"/>
                </a:solidFill>
                <a:latin typeface="Arial Black"/>
              </a:rPr>
              <a:t>GASTOS DE LA OSG POR DEBAJO DEL PRESUPUESTO EN 2023</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Autofit/>
          </a:bodyPr>
          <a:lstStyle/>
          <a:p>
            <a:pPr marL="515938" indent="-515938" rtl="0">
              <a:lnSpc>
                <a:spcPct val="100000"/>
              </a:lnSpc>
              <a:spcBef>
                <a:spcPct val="0"/>
              </a:spcBef>
              <a:spcAft>
                <a:spcPts val="2400"/>
              </a:spcAft>
              <a:buClr>
                <a:srgbClr val="3366FF"/>
              </a:buClr>
              <a:buFont typeface="Wingdings" panose="05000000000000000000" pitchFamily="2" charset="2"/>
              <a:buChar char="v"/>
            </a:pPr>
            <a:r>
              <a:rPr lang="es" sz="2800" b="0" i="0" u="none" strike="noStrike">
                <a:latin typeface="Arial Narrow"/>
              </a:rPr>
              <a:t>Las categorías por debajo del presupuesto representan el 90% del gasto operativo total.</a:t>
            </a:r>
          </a:p>
        </p:txBody>
      </p:sp>
      <p:graphicFrame>
        <p:nvGraphicFramePr>
          <p:cNvPr id="7" name="Table 4">
            <a:extLst>
              <a:ext uri="{FF2B5EF4-FFF2-40B4-BE49-F238E27FC236}">
                <a16:creationId xmlns:a16="http://schemas.microsoft.com/office/drawing/2014/main" id="{C26876AA-774F-AEE4-33F8-FD1339ABA294}"/>
              </a:ext>
            </a:extLst>
          </p:cNvPr>
          <p:cNvGraphicFramePr>
            <a:graphicFrameLocks noGrp="1"/>
          </p:cNvGraphicFramePr>
          <p:nvPr>
            <p:extLst>
              <p:ext uri="{D42A27DB-BD31-4B8C-83A1-F6EECF244321}">
                <p14:modId xmlns:p14="http://schemas.microsoft.com/office/powerpoint/2010/main" val="1767492882"/>
              </p:ext>
            </p:extLst>
          </p:nvPr>
        </p:nvGraphicFramePr>
        <p:xfrm>
          <a:off x="1371600" y="2337196"/>
          <a:ext cx="9296400" cy="3530204"/>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716798713"/>
                    </a:ext>
                  </a:extLst>
                </a:gridCol>
                <a:gridCol w="1371600">
                  <a:extLst>
                    <a:ext uri="{9D8B030D-6E8A-4147-A177-3AD203B41FA5}">
                      <a16:colId xmlns:a16="http://schemas.microsoft.com/office/drawing/2014/main" val="4228792560"/>
                    </a:ext>
                  </a:extLst>
                </a:gridCol>
                <a:gridCol w="2057400">
                  <a:extLst>
                    <a:ext uri="{9D8B030D-6E8A-4147-A177-3AD203B41FA5}">
                      <a16:colId xmlns:a16="http://schemas.microsoft.com/office/drawing/2014/main" val="3747033123"/>
                    </a:ext>
                  </a:extLst>
                </a:gridCol>
                <a:gridCol w="1828800">
                  <a:extLst>
                    <a:ext uri="{9D8B030D-6E8A-4147-A177-3AD203B41FA5}">
                      <a16:colId xmlns:a16="http://schemas.microsoft.com/office/drawing/2014/main" val="1815250600"/>
                    </a:ext>
                  </a:extLst>
                </a:gridCol>
              </a:tblGrid>
              <a:tr h="363113">
                <a:tc>
                  <a:txBody>
                    <a:bodyPr vert="horz" wrap="square"/>
                    <a:lstStyle/>
                    <a:p>
                      <a:pPr algn="ctr" rtl="0"/>
                      <a:r>
                        <a:rPr lang="es" sz="1800" b="1" i="0" u="none" strike="noStrike">
                          <a:latin typeface="Arial"/>
                        </a:rPr>
                        <a:t>GASTO</a:t>
                      </a:r>
                    </a:p>
                  </a:txBody>
                  <a:tcPr/>
                </a:tc>
                <a:tc>
                  <a:txBody>
                    <a:bodyPr vert="horz" wrap="square"/>
                    <a:lstStyle/>
                    <a:p>
                      <a:pPr algn="ctr" rtl="0"/>
                      <a:r>
                        <a:rPr lang="es" sz="1800" b="1" i="0" u="none" strike="noStrike">
                          <a:latin typeface="Arial"/>
                        </a:rPr>
                        <a:t>FINAL</a:t>
                      </a:r>
                    </a:p>
                  </a:txBody>
                  <a:tcPr/>
                </a:tc>
                <a:tc>
                  <a:txBody>
                    <a:bodyPr vert="horz" wrap="square"/>
                    <a:lstStyle/>
                    <a:p>
                      <a:pPr algn="ctr" rtl="0"/>
                      <a:r>
                        <a:rPr lang="es" sz="1800" b="1" i="0" u="none" strike="noStrike">
                          <a:latin typeface="Arial"/>
                        </a:rPr>
                        <a:t>PRESUPUESTO</a:t>
                      </a:r>
                    </a:p>
                  </a:txBody>
                  <a:tcPr/>
                </a:tc>
                <a:tc>
                  <a:txBody>
                    <a:bodyPr vert="horz" wrap="square"/>
                    <a:lstStyle/>
                    <a:p>
                      <a:pPr algn="ctr" rtl="0"/>
                      <a:r>
                        <a:rPr lang="es" sz="1800" b="1" i="0" u="none" strike="noStrike">
                          <a:latin typeface="Arial"/>
                        </a:rPr>
                        <a:t>DIFERENCIA</a:t>
                      </a:r>
                    </a:p>
                  </a:txBody>
                  <a:tcPr/>
                </a:tc>
                <a:extLst>
                  <a:ext uri="{0D108BD9-81ED-4DB2-BD59-A6C34878D82A}">
                    <a16:rowId xmlns:a16="http://schemas.microsoft.com/office/drawing/2014/main" val="3374063039"/>
                  </a:ext>
                </a:extLst>
              </a:tr>
              <a:tr h="345044">
                <a:tc>
                  <a:txBody>
                    <a:bodyPr vert="horz" wrap="square"/>
                    <a:lstStyle/>
                    <a:p>
                      <a:pPr rtl="0"/>
                      <a:r>
                        <a:rPr lang="es" sz="1800" b="0" i="0" u="none" strike="noStrike">
                          <a:latin typeface="Arial"/>
                        </a:rPr>
                        <a:t>Nómina y beneficios</a:t>
                      </a:r>
                    </a:p>
                  </a:txBody>
                  <a:tcPr/>
                </a:tc>
                <a:tc>
                  <a:txBody>
                    <a:bodyPr vert="horz" wrap="square"/>
                    <a:lstStyle/>
                    <a:p>
                      <a:pPr algn="r" rtl="0"/>
                      <a:r>
                        <a:rPr lang="es" sz="1800" b="0" i="0" u="none" strike="noStrike">
                          <a:latin typeface="Arial"/>
                        </a:rPr>
                        <a:t>10,349,012</a:t>
                      </a:r>
                    </a:p>
                  </a:txBody>
                  <a:tcPr anchor="ctr"/>
                </a:tc>
                <a:tc>
                  <a:txBody>
                    <a:bodyPr vert="horz" wrap="square"/>
                    <a:lstStyle/>
                    <a:p>
                      <a:pPr algn="r" rtl="0"/>
                      <a:r>
                        <a:rPr lang="es" sz="1800" b="0" i="0" u="none" strike="noStrike">
                          <a:latin typeface="Arial"/>
                        </a:rPr>
                        <a:t>10,561,688</a:t>
                      </a:r>
                    </a:p>
                  </a:txBody>
                  <a:tcPr anchor="ctr"/>
                </a:tc>
                <a:tc>
                  <a:txBody>
                    <a:bodyPr vert="horz" wrap="square"/>
                    <a:lstStyle/>
                    <a:p>
                      <a:pPr algn="r" rtl="0"/>
                      <a:r>
                        <a:rPr lang="es" sz="1800" b="0" i="0" u="none" strike="noStrike">
                          <a:solidFill>
                            <a:srgbClr val="FF0000"/>
                          </a:solidFill>
                          <a:latin typeface="Arial"/>
                        </a:rPr>
                        <a:t>(212,676)</a:t>
                      </a:r>
                    </a:p>
                  </a:txBody>
                  <a:tcPr anchor="ctr"/>
                </a:tc>
                <a:extLst>
                  <a:ext uri="{0D108BD9-81ED-4DB2-BD59-A6C34878D82A}">
                    <a16:rowId xmlns:a16="http://schemas.microsoft.com/office/drawing/2014/main" val="952067304"/>
                  </a:ext>
                </a:extLst>
              </a:tr>
              <a:tr h="363113">
                <a:tc>
                  <a:txBody>
                    <a:bodyPr vert="horz" wrap="square"/>
                    <a:lstStyle/>
                    <a:p>
                      <a:pPr rtl="0"/>
                      <a:r>
                        <a:rPr lang="es" sz="1800" b="0" i="0" u="none" strike="noStrike">
                          <a:latin typeface="Arial"/>
                        </a:rPr>
                        <a:t>Honorarios profesionales</a:t>
                      </a:r>
                    </a:p>
                  </a:txBody>
                  <a:tcPr/>
                </a:tc>
                <a:tc>
                  <a:txBody>
                    <a:bodyPr vert="horz" wrap="square"/>
                    <a:lstStyle/>
                    <a:p>
                      <a:pPr algn="r" rtl="0"/>
                      <a:r>
                        <a:rPr lang="es" sz="1800" b="0" i="0" u="none" strike="noStrike">
                          <a:latin typeface="Arial"/>
                        </a:rPr>
                        <a:t>1,841,628</a:t>
                      </a:r>
                    </a:p>
                  </a:txBody>
                  <a:tcPr anchor="ctr"/>
                </a:tc>
                <a:tc>
                  <a:txBody>
                    <a:bodyPr vert="horz" wrap="square"/>
                    <a:lstStyle/>
                    <a:p>
                      <a:pPr algn="r" rtl="0"/>
                      <a:r>
                        <a:rPr lang="es" sz="1800" b="0" i="0" u="none" strike="noStrike">
                          <a:latin typeface="Arial"/>
                        </a:rPr>
                        <a:t>1,860,409</a:t>
                      </a:r>
                    </a:p>
                  </a:txBody>
                  <a:tcPr anchor="ctr"/>
                </a:tc>
                <a:tc>
                  <a:txBody>
                    <a:bodyPr vert="horz" wrap="square"/>
                    <a:lstStyle/>
                    <a:p>
                      <a:pPr algn="r" rtl="0"/>
                      <a:r>
                        <a:rPr lang="es" sz="1800" b="0" i="0" u="none" strike="noStrike">
                          <a:solidFill>
                            <a:srgbClr val="FF0000"/>
                          </a:solidFill>
                          <a:latin typeface="Arial"/>
                        </a:rPr>
                        <a:t>(18,781)</a:t>
                      </a:r>
                    </a:p>
                  </a:txBody>
                  <a:tcPr anchor="ctr"/>
                </a:tc>
                <a:extLst>
                  <a:ext uri="{0D108BD9-81ED-4DB2-BD59-A6C34878D82A}">
                    <a16:rowId xmlns:a16="http://schemas.microsoft.com/office/drawing/2014/main" val="2878660115"/>
                  </a:ext>
                </a:extLst>
              </a:tr>
              <a:tr h="349849">
                <a:tc>
                  <a:txBody>
                    <a:bodyPr vert="horz" wrap="square"/>
                    <a:lstStyle/>
                    <a:p>
                      <a:pPr rtl="0"/>
                      <a:r>
                        <a:rPr lang="es" sz="1800" b="0" i="0" u="none" strike="noStrike">
                          <a:latin typeface="Arial"/>
                        </a:rPr>
                        <a:t>Impresión, costos de envío, suministros y suscripciones de software</a:t>
                      </a:r>
                    </a:p>
                  </a:txBody>
                  <a:tcPr/>
                </a:tc>
                <a:tc>
                  <a:txBody>
                    <a:bodyPr vert="horz" wrap="square"/>
                    <a:lstStyle/>
                    <a:p>
                      <a:pPr algn="r" rtl="0"/>
                      <a:r>
                        <a:rPr lang="es" sz="1800" b="0" i="0" u="none" strike="noStrike">
                          <a:latin typeface="Arial"/>
                        </a:rPr>
                        <a:t>575,949</a:t>
                      </a:r>
                    </a:p>
                  </a:txBody>
                  <a:tcPr anchor="ctr"/>
                </a:tc>
                <a:tc>
                  <a:txBody>
                    <a:bodyPr vert="horz" wrap="square"/>
                    <a:lstStyle/>
                    <a:p>
                      <a:pPr algn="r" rtl="0"/>
                      <a:r>
                        <a:rPr lang="es" sz="1800" b="0" i="0" u="none" strike="noStrike">
                          <a:latin typeface="Arial"/>
                        </a:rPr>
                        <a:t>613,676</a:t>
                      </a:r>
                    </a:p>
                  </a:txBody>
                  <a:tcPr anchor="ctr"/>
                </a:tc>
                <a:tc>
                  <a:txBody>
                    <a:bodyPr vert="horz" wrap="square"/>
                    <a:lstStyle/>
                    <a:p>
                      <a:pPr algn="r" rtl="0"/>
                      <a:r>
                        <a:rPr lang="es" sz="1800" b="0" i="0" u="none" strike="noStrike">
                          <a:solidFill>
                            <a:srgbClr val="FF0000"/>
                          </a:solidFill>
                          <a:latin typeface="Arial"/>
                        </a:rPr>
                        <a:t>(37,727)</a:t>
                      </a:r>
                    </a:p>
                  </a:txBody>
                  <a:tcPr anchor="ctr"/>
                </a:tc>
                <a:extLst>
                  <a:ext uri="{0D108BD9-81ED-4DB2-BD59-A6C34878D82A}">
                    <a16:rowId xmlns:a16="http://schemas.microsoft.com/office/drawing/2014/main" val="1795536858"/>
                  </a:ext>
                </a:extLst>
              </a:tr>
              <a:tr h="349849">
                <a:tc>
                  <a:txBody>
                    <a:bodyPr vert="horz" wrap="square"/>
                    <a:lstStyle/>
                    <a:p>
                      <a:pPr rtl="0"/>
                      <a:r>
                        <a:rPr lang="es" sz="1800" b="0" i="0" u="none" strike="noStrike">
                          <a:latin typeface="Arial"/>
                        </a:rPr>
                        <a:t>Datos, automatización y sitio web</a:t>
                      </a:r>
                    </a:p>
                  </a:txBody>
                  <a:tcPr/>
                </a:tc>
                <a:tc>
                  <a:txBody>
                    <a:bodyPr vert="horz" wrap="square"/>
                    <a:lstStyle/>
                    <a:p>
                      <a:pPr algn="r" rtl="0"/>
                      <a:r>
                        <a:rPr lang="es" sz="1800" b="0" i="0" u="none" strike="noStrike">
                          <a:latin typeface="Arial"/>
                        </a:rPr>
                        <a:t>573,591</a:t>
                      </a:r>
                    </a:p>
                  </a:txBody>
                  <a:tcPr anchor="ctr"/>
                </a:tc>
                <a:tc>
                  <a:txBody>
                    <a:bodyPr vert="horz" wrap="square"/>
                    <a:lstStyle/>
                    <a:p>
                      <a:pPr algn="r" rtl="0"/>
                      <a:r>
                        <a:rPr lang="es" sz="1800" b="0" i="0" u="none" strike="noStrike">
                          <a:latin typeface="Arial"/>
                        </a:rPr>
                        <a:t>642,844</a:t>
                      </a:r>
                    </a:p>
                  </a:txBody>
                  <a:tcPr anchor="ctr"/>
                </a:tc>
                <a:tc>
                  <a:txBody>
                    <a:bodyPr vert="horz" wrap="square"/>
                    <a:lstStyle/>
                    <a:p>
                      <a:pPr algn="r" rtl="0"/>
                      <a:r>
                        <a:rPr lang="es" sz="1800" b="0" i="0" u="none" strike="noStrike">
                          <a:solidFill>
                            <a:srgbClr val="FF0000"/>
                          </a:solidFill>
                          <a:latin typeface="Arial"/>
                        </a:rPr>
                        <a:t>(69,253)</a:t>
                      </a:r>
                    </a:p>
                  </a:txBody>
                  <a:tcPr anchor="ctr"/>
                </a:tc>
                <a:extLst>
                  <a:ext uri="{0D108BD9-81ED-4DB2-BD59-A6C34878D82A}">
                    <a16:rowId xmlns:a16="http://schemas.microsoft.com/office/drawing/2014/main" val="2544629320"/>
                  </a:ext>
                </a:extLst>
              </a:tr>
              <a:tr h="363113">
                <a:tc>
                  <a:txBody>
                    <a:bodyPr vert="horz" wrap="square"/>
                    <a:lstStyle/>
                    <a:p>
                      <a:pPr rtl="0"/>
                      <a:r>
                        <a:rPr lang="es" sz="1800" b="0" i="0" u="none" strike="noStrike">
                          <a:latin typeface="Arial"/>
                        </a:rPr>
                        <a:t>Seguro</a:t>
                      </a:r>
                    </a:p>
                  </a:txBody>
                  <a:tcPr/>
                </a:tc>
                <a:tc>
                  <a:txBody>
                    <a:bodyPr vert="horz" wrap="square"/>
                    <a:lstStyle/>
                    <a:p>
                      <a:pPr algn="r" rtl="0"/>
                      <a:r>
                        <a:rPr lang="es" sz="1800" b="0" i="0" u="none" strike="noStrike">
                          <a:latin typeface="Arial"/>
                        </a:rPr>
                        <a:t>70,884</a:t>
                      </a:r>
                    </a:p>
                  </a:txBody>
                  <a:tcPr anchor="ctr"/>
                </a:tc>
                <a:tc>
                  <a:txBody>
                    <a:bodyPr vert="horz" wrap="square"/>
                    <a:lstStyle/>
                    <a:p>
                      <a:pPr algn="r" rtl="0"/>
                      <a:r>
                        <a:rPr lang="es" sz="1800" b="0" i="0" u="none" strike="noStrike">
                          <a:latin typeface="Arial"/>
                        </a:rPr>
                        <a:t>78,015</a:t>
                      </a:r>
                    </a:p>
                  </a:txBody>
                  <a:tcPr anchor="ctr"/>
                </a:tc>
                <a:tc>
                  <a:txBody>
                    <a:bodyPr vert="horz" wrap="square"/>
                    <a:lstStyle/>
                    <a:p>
                      <a:pPr algn="r" rtl="0"/>
                      <a:r>
                        <a:rPr lang="es" sz="1800" b="0" i="0" u="none" strike="noStrike">
                          <a:solidFill>
                            <a:srgbClr val="FF0000"/>
                          </a:solidFill>
                          <a:latin typeface="Arial"/>
                        </a:rPr>
                        <a:t>(7,131)</a:t>
                      </a:r>
                    </a:p>
                  </a:txBody>
                  <a:tcPr anchor="ctr"/>
                </a:tc>
                <a:extLst>
                  <a:ext uri="{0D108BD9-81ED-4DB2-BD59-A6C34878D82A}">
                    <a16:rowId xmlns:a16="http://schemas.microsoft.com/office/drawing/2014/main" val="2537897639"/>
                  </a:ext>
                </a:extLst>
              </a:tr>
              <a:tr h="363113">
                <a:tc>
                  <a:txBody>
                    <a:bodyPr vert="horz" wrap="square"/>
                    <a:lstStyle/>
                    <a:p>
                      <a:pPr rtl="0"/>
                      <a:r>
                        <a:rPr lang="es" sz="1800" b="0" i="0" u="none" strike="noStrike">
                          <a:latin typeface="Arial"/>
                        </a:rPr>
                        <a:t>Viajes y reuniones</a:t>
                      </a:r>
                    </a:p>
                  </a:txBody>
                  <a:tcPr/>
                </a:tc>
                <a:tc>
                  <a:txBody>
                    <a:bodyPr vert="horz" wrap="square"/>
                    <a:lstStyle/>
                    <a:p>
                      <a:pPr algn="r" rtl="0"/>
                      <a:r>
                        <a:rPr lang="es" sz="1800" b="0" i="0" u="none" strike="noStrike">
                          <a:latin typeface="Arial"/>
                        </a:rPr>
                        <a:t>2,147,709</a:t>
                      </a:r>
                    </a:p>
                  </a:txBody>
                  <a:tcPr anchor="ctr"/>
                </a:tc>
                <a:tc>
                  <a:txBody>
                    <a:bodyPr vert="horz" wrap="square"/>
                    <a:lstStyle/>
                    <a:p>
                      <a:pPr algn="r" rtl="0"/>
                      <a:r>
                        <a:rPr lang="es" sz="1800" b="0" i="0" u="none" strike="noStrike">
                          <a:latin typeface="Arial"/>
                        </a:rPr>
                        <a:t>2,170,916</a:t>
                      </a:r>
                    </a:p>
                  </a:txBody>
                  <a:tcPr anchor="ctr"/>
                </a:tc>
                <a:tc>
                  <a:txBody>
                    <a:bodyPr vert="horz" wrap="square"/>
                    <a:lstStyle/>
                    <a:p>
                      <a:pPr algn="r" rtl="0"/>
                      <a:r>
                        <a:rPr lang="es" sz="1800" b="0" i="0" u="none" strike="noStrike">
                          <a:solidFill>
                            <a:srgbClr val="FF0000"/>
                          </a:solidFill>
                          <a:latin typeface="Arial"/>
                        </a:rPr>
                        <a:t>(23,207)</a:t>
                      </a:r>
                    </a:p>
                  </a:txBody>
                  <a:tcPr anchor="ctr"/>
                </a:tc>
                <a:extLst>
                  <a:ext uri="{0D108BD9-81ED-4DB2-BD59-A6C34878D82A}">
                    <a16:rowId xmlns:a16="http://schemas.microsoft.com/office/drawing/2014/main" val="2745756392"/>
                  </a:ext>
                </a:extLst>
              </a:tr>
              <a:tr h="421244">
                <a:tc>
                  <a:txBody>
                    <a:bodyPr vert="horz" wrap="square"/>
                    <a:lstStyle/>
                    <a:p>
                      <a:pPr rtl="0"/>
                      <a:r>
                        <a:rPr lang="es" sz="1800" b="0" i="0" u="none" strike="noStrike">
                          <a:latin typeface="Arial"/>
                        </a:rPr>
                        <a:t>Gastos operativos totales</a:t>
                      </a:r>
                    </a:p>
                  </a:txBody>
                  <a:tcPr/>
                </a:tc>
                <a:tc>
                  <a:txBody>
                    <a:bodyPr vert="horz" wrap="square"/>
                    <a:lstStyle/>
                    <a:p>
                      <a:pPr algn="r" rtl="0"/>
                      <a:r>
                        <a:rPr lang="es" sz="1800" b="0" i="0" u="none" strike="noStrike">
                          <a:latin typeface="Arial"/>
                        </a:rPr>
                        <a:t>17,474,874</a:t>
                      </a:r>
                    </a:p>
                  </a:txBody>
                  <a:tcPr anchor="ctr"/>
                </a:tc>
                <a:tc>
                  <a:txBody>
                    <a:bodyPr vert="horz" wrap="square"/>
                    <a:lstStyle/>
                    <a:p>
                      <a:pPr algn="r" rtl="0"/>
                      <a:r>
                        <a:rPr lang="es" sz="1800" b="0" i="0" u="none" strike="noStrike">
                          <a:latin typeface="Arial"/>
                        </a:rPr>
                        <a:t>17,754,154</a:t>
                      </a:r>
                    </a:p>
                  </a:txBody>
                  <a:tcPr anchor="ctr"/>
                </a:tc>
                <a:tc>
                  <a:txBody>
                    <a:bodyPr vert="horz" wrap="square"/>
                    <a:lstStyle/>
                    <a:p>
                      <a:pPr algn="r" rtl="0"/>
                      <a:r>
                        <a:rPr lang="es" sz="1800" b="0" i="0" u="none" strike="noStrike">
                          <a:solidFill>
                            <a:srgbClr val="FF0000"/>
                          </a:solidFill>
                          <a:latin typeface="Arial"/>
                        </a:rPr>
                        <a:t>(279,280)</a:t>
                      </a:r>
                    </a:p>
                  </a:txBody>
                  <a:tcPr anchor="ctr"/>
                </a:tc>
                <a:extLst>
                  <a:ext uri="{0D108BD9-81ED-4DB2-BD59-A6C34878D82A}">
                    <a16:rowId xmlns:a16="http://schemas.microsoft.com/office/drawing/2014/main" val="3950984685"/>
                  </a:ext>
                </a:extLst>
              </a:tr>
            </a:tbl>
          </a:graphicData>
        </a:graphic>
      </p:graphicFrame>
    </p:spTree>
    <p:extLst>
      <p:ext uri="{BB962C8B-B14F-4D97-AF65-F5344CB8AC3E}">
        <p14:creationId xmlns:p14="http://schemas.microsoft.com/office/powerpoint/2010/main" val="1102725722"/>
      </p:ext>
    </p:extLst>
  </p:cSld>
  <p:clrMapOvr>
    <a:masterClrMapping/>
  </p:clrMapOvr>
  <p:transition spd="med">
    <p:pull/>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Autofit/>
          </a:bodyPr>
          <a:lstStyle/>
          <a:p>
            <a:pPr algn="ctr" rtl="0"/>
            <a:r>
              <a:rPr lang="es" sz="3200" b="0" i="0" u="none" strike="noStrike">
                <a:solidFill>
                  <a:srgbClr val="0066FF"/>
                </a:solidFill>
                <a:latin typeface="Arial Black"/>
              </a:rPr>
              <a:t>GASTOS DE LA </a:t>
            </a:r>
            <a:r>
              <a:rPr lang="es" sz="3200" b="0" i="0" u="none" strike="noStrike">
                <a:solidFill>
                  <a:srgbClr val="0066FF"/>
                </a:solidFill>
                <a:highlight>
                  <a:srgbClr val="FFFF00"/>
                </a:highlight>
                <a:latin typeface="Arial Black"/>
              </a:rPr>
              <a:t>OSG</a:t>
            </a:r>
            <a:r>
              <a:rPr lang="es" sz="3200" b="0" i="0" u="none" strike="noStrike">
                <a:solidFill>
                  <a:srgbClr val="0066FF"/>
                </a:solidFill>
                <a:latin typeface="Arial Black"/>
              </a:rPr>
              <a:t> POR ENCIMA DEL PRESUPUESTO EN 2023</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Autofit/>
          </a:bodyPr>
          <a:lstStyle/>
          <a:p>
            <a:pPr marL="515938" indent="-515938" rtl="0">
              <a:lnSpc>
                <a:spcPct val="100000"/>
              </a:lnSpc>
              <a:spcBef>
                <a:spcPct val="0"/>
              </a:spcBef>
              <a:spcAft>
                <a:spcPts val="2400"/>
              </a:spcAft>
              <a:buClr>
                <a:srgbClr val="3366FF"/>
              </a:buClr>
              <a:buFont typeface="Wingdings" panose="05000000000000000000" pitchFamily="2" charset="2"/>
              <a:buChar char="v"/>
            </a:pPr>
            <a:r>
              <a:rPr lang="es" sz="2800" b="0" i="0" u="none" strike="noStrike">
                <a:latin typeface="Arial Narrow"/>
              </a:rPr>
              <a:t>Las categorías por encima del presupuesto representan el 10 % de los gastos operativos totales</a:t>
            </a:r>
          </a:p>
        </p:txBody>
      </p:sp>
      <p:graphicFrame>
        <p:nvGraphicFramePr>
          <p:cNvPr id="7" name="Table 4">
            <a:extLst>
              <a:ext uri="{FF2B5EF4-FFF2-40B4-BE49-F238E27FC236}">
                <a16:creationId xmlns:a16="http://schemas.microsoft.com/office/drawing/2014/main" id="{C26876AA-774F-AEE4-33F8-FD1339ABA294}"/>
              </a:ext>
            </a:extLst>
          </p:cNvPr>
          <p:cNvGraphicFramePr>
            <a:graphicFrameLocks noGrp="1"/>
          </p:cNvGraphicFramePr>
          <p:nvPr>
            <p:extLst>
              <p:ext uri="{D42A27DB-BD31-4B8C-83A1-F6EECF244321}">
                <p14:modId xmlns:p14="http://schemas.microsoft.com/office/powerpoint/2010/main" val="4193696142"/>
              </p:ext>
            </p:extLst>
          </p:nvPr>
        </p:nvGraphicFramePr>
        <p:xfrm>
          <a:off x="1371600" y="2337196"/>
          <a:ext cx="9296400" cy="109728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716798713"/>
                    </a:ext>
                  </a:extLst>
                </a:gridCol>
                <a:gridCol w="1371600">
                  <a:extLst>
                    <a:ext uri="{9D8B030D-6E8A-4147-A177-3AD203B41FA5}">
                      <a16:colId xmlns:a16="http://schemas.microsoft.com/office/drawing/2014/main" val="4228792560"/>
                    </a:ext>
                  </a:extLst>
                </a:gridCol>
                <a:gridCol w="2057400">
                  <a:extLst>
                    <a:ext uri="{9D8B030D-6E8A-4147-A177-3AD203B41FA5}">
                      <a16:colId xmlns:a16="http://schemas.microsoft.com/office/drawing/2014/main" val="3747033123"/>
                    </a:ext>
                  </a:extLst>
                </a:gridCol>
                <a:gridCol w="1828800">
                  <a:extLst>
                    <a:ext uri="{9D8B030D-6E8A-4147-A177-3AD203B41FA5}">
                      <a16:colId xmlns:a16="http://schemas.microsoft.com/office/drawing/2014/main" val="1815250600"/>
                    </a:ext>
                  </a:extLst>
                </a:gridCol>
              </a:tblGrid>
              <a:tr h="363113">
                <a:tc>
                  <a:txBody>
                    <a:bodyPr vert="horz" wrap="square"/>
                    <a:lstStyle/>
                    <a:p>
                      <a:pPr algn="ctr" rtl="0"/>
                      <a:r>
                        <a:rPr lang="es" sz="1800" b="1" i="0" u="none" strike="noStrike">
                          <a:latin typeface="Arial"/>
                        </a:rPr>
                        <a:t>GASTO</a:t>
                      </a:r>
                    </a:p>
                  </a:txBody>
                  <a:tcPr/>
                </a:tc>
                <a:tc>
                  <a:txBody>
                    <a:bodyPr vert="horz" wrap="square"/>
                    <a:lstStyle/>
                    <a:p>
                      <a:pPr algn="ctr" rtl="0"/>
                      <a:r>
                        <a:rPr lang="es" sz="1800" b="1" i="0" u="none" strike="noStrike">
                          <a:latin typeface="Arial"/>
                        </a:rPr>
                        <a:t>FINAL</a:t>
                      </a:r>
                    </a:p>
                  </a:txBody>
                  <a:tcPr/>
                </a:tc>
                <a:tc>
                  <a:txBody>
                    <a:bodyPr vert="horz" wrap="square"/>
                    <a:lstStyle/>
                    <a:p>
                      <a:pPr algn="ctr" rtl="0"/>
                      <a:r>
                        <a:rPr lang="es" sz="1800" b="1" i="0" u="none" strike="noStrike">
                          <a:latin typeface="Arial"/>
                        </a:rPr>
                        <a:t>PRESUPUESTO</a:t>
                      </a:r>
                    </a:p>
                  </a:txBody>
                  <a:tcPr/>
                </a:tc>
                <a:tc>
                  <a:txBody>
                    <a:bodyPr vert="horz" wrap="square"/>
                    <a:lstStyle/>
                    <a:p>
                      <a:pPr algn="ctr" rtl="0"/>
                      <a:r>
                        <a:rPr lang="es" sz="1800" b="1" i="0" u="none" strike="noStrike">
                          <a:latin typeface="Arial"/>
                        </a:rPr>
                        <a:t>DIFERENCIA</a:t>
                      </a:r>
                    </a:p>
                  </a:txBody>
                  <a:tcPr/>
                </a:tc>
                <a:extLst>
                  <a:ext uri="{0D108BD9-81ED-4DB2-BD59-A6C34878D82A}">
                    <a16:rowId xmlns:a16="http://schemas.microsoft.com/office/drawing/2014/main" val="3374063039"/>
                  </a:ext>
                </a:extLst>
              </a:tr>
              <a:tr h="345044">
                <a:tc>
                  <a:txBody>
                    <a:bodyPr vert="horz" wrap="square"/>
                    <a:lstStyle/>
                    <a:p>
                      <a:pPr rtl="0"/>
                      <a:r>
                        <a:rPr lang="es" sz="1800" b="0" i="0" u="none" strike="noStrike">
                          <a:latin typeface="Arial"/>
                        </a:rPr>
                        <a:t>Impuestos sobre la nómina</a:t>
                      </a:r>
                    </a:p>
                  </a:txBody>
                  <a:tcPr/>
                </a:tc>
                <a:tc>
                  <a:txBody>
                    <a:bodyPr vert="horz" wrap="square"/>
                    <a:lstStyle/>
                    <a:p>
                      <a:pPr algn="r" rtl="0"/>
                      <a:r>
                        <a:rPr lang="es" sz="1800" b="0" i="0" u="none" strike="noStrike">
                          <a:latin typeface="Arial"/>
                        </a:rPr>
                        <a:t>692,343</a:t>
                      </a:r>
                    </a:p>
                  </a:txBody>
                  <a:tcPr anchor="ctr"/>
                </a:tc>
                <a:tc>
                  <a:txBody>
                    <a:bodyPr vert="horz" wrap="square"/>
                    <a:lstStyle/>
                    <a:p>
                      <a:pPr algn="r" rtl="0"/>
                      <a:r>
                        <a:rPr lang="es" sz="1800" b="0" i="0" u="none" strike="noStrike">
                          <a:latin typeface="Arial"/>
                        </a:rPr>
                        <a:t>659,745</a:t>
                      </a:r>
                    </a:p>
                  </a:txBody>
                  <a:tcPr anchor="ctr"/>
                </a:tc>
                <a:tc>
                  <a:txBody>
                    <a:bodyPr vert="horz" wrap="square"/>
                    <a:lstStyle/>
                    <a:p>
                      <a:pPr algn="r" rtl="0"/>
                      <a:r>
                        <a:rPr lang="es" sz="1800" b="0" i="0" u="none" strike="noStrike">
                          <a:solidFill>
                            <a:srgbClr val="000000"/>
                          </a:solidFill>
                          <a:latin typeface="Arial"/>
                        </a:rPr>
                        <a:t>32,598</a:t>
                      </a:r>
                    </a:p>
                  </a:txBody>
                  <a:tcPr anchor="ctr"/>
                </a:tc>
                <a:extLst>
                  <a:ext uri="{0D108BD9-81ED-4DB2-BD59-A6C34878D82A}">
                    <a16:rowId xmlns:a16="http://schemas.microsoft.com/office/drawing/2014/main" val="952067304"/>
                  </a:ext>
                </a:extLst>
              </a:tr>
              <a:tr h="363113">
                <a:tc>
                  <a:txBody>
                    <a:bodyPr vert="horz" wrap="square"/>
                    <a:lstStyle/>
                    <a:p>
                      <a:pPr rtl="0"/>
                      <a:r>
                        <a:rPr lang="es" sz="1800" b="0" i="0" u="none" strike="noStrike">
                          <a:latin typeface="Arial"/>
                        </a:rPr>
                        <a:t>Instalaciones y equipos</a:t>
                      </a:r>
                    </a:p>
                  </a:txBody>
                  <a:tcPr/>
                </a:tc>
                <a:tc>
                  <a:txBody>
                    <a:bodyPr vert="horz" wrap="square"/>
                    <a:lstStyle/>
                    <a:p>
                      <a:pPr algn="r" rtl="0"/>
                      <a:r>
                        <a:rPr lang="es" sz="1800" b="0" i="0" u="none" strike="noStrike">
                          <a:latin typeface="Arial"/>
                        </a:rPr>
                        <a:t>1,223,760</a:t>
                      </a:r>
                    </a:p>
                  </a:txBody>
                  <a:tcPr anchor="ctr"/>
                </a:tc>
                <a:tc>
                  <a:txBody>
                    <a:bodyPr vert="horz" wrap="square"/>
                    <a:lstStyle/>
                    <a:p>
                      <a:pPr algn="r" rtl="0"/>
                      <a:r>
                        <a:rPr lang="es" sz="1800" b="0" i="0" u="none" strike="noStrike">
                          <a:latin typeface="Arial"/>
                        </a:rPr>
                        <a:t>1,166,861</a:t>
                      </a:r>
                    </a:p>
                  </a:txBody>
                  <a:tcPr anchor="ctr"/>
                </a:tc>
                <a:tc>
                  <a:txBody>
                    <a:bodyPr vert="horz" wrap="square"/>
                    <a:lstStyle/>
                    <a:p>
                      <a:pPr algn="r" rtl="0"/>
                      <a:r>
                        <a:rPr lang="es" sz="1800" b="0" i="0" u="none" strike="noStrike">
                          <a:solidFill>
                            <a:srgbClr val="000000"/>
                          </a:solidFill>
                          <a:latin typeface="Arial"/>
                        </a:rPr>
                        <a:t>56,899</a:t>
                      </a:r>
                    </a:p>
                  </a:txBody>
                  <a:tcPr anchor="ctr"/>
                </a:tc>
                <a:extLst>
                  <a:ext uri="{0D108BD9-81ED-4DB2-BD59-A6C34878D82A}">
                    <a16:rowId xmlns:a16="http://schemas.microsoft.com/office/drawing/2014/main" val="3131652056"/>
                  </a:ext>
                </a:extLst>
              </a:tr>
            </a:tbl>
          </a:graphicData>
        </a:graphic>
      </p:graphicFrame>
    </p:spTree>
    <p:extLst>
      <p:ext uri="{BB962C8B-B14F-4D97-AF65-F5344CB8AC3E}">
        <p14:creationId xmlns:p14="http://schemas.microsoft.com/office/powerpoint/2010/main" val="1038025441"/>
      </p:ext>
    </p:extLst>
  </p:cSld>
  <p:clrMapOvr>
    <a:masterClrMapping/>
  </p:clrMapOvr>
  <p:transition spd="med">
    <p:pull/>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accent1">
            <a:lumMod val="20000"/>
            <a:lumOff val="80000"/>
          </a:schemeClr>
        </a:solidFill>
        <a:effectLst/>
      </p:bgPr>
    </p:bg>
    <p:spTree>
      <p:nvGrpSpPr>
        <p:cNvPr id="1" name=""/>
        <p:cNvGrpSpPr/>
        <p:nvPr/>
      </p:nvGrpSpPr>
      <p:grpSpPr>
        <a:xfrm>
          <a:off x="0" y="0"/>
          <a:ext cx="0" cy="0"/>
        </a:xfrm>
      </p:grpSpPr>
      <p:sp>
        <p:nvSpPr>
          <p:cNvPr id="2" name="Title 1">
            <a:extLst>
              <a:ext uri="{FF2B5EF4-FFF2-40B4-BE49-F238E27FC236}">
                <a16:creationId xmlns:a16="http://schemas.microsoft.com/office/drawing/2014/main" id="{E06F6D6F-3B22-469F-9F32-CE48DF2D2543}"/>
              </a:ext>
            </a:extLst>
          </p:cNvPr>
          <p:cNvSpPr>
            <a:spLocks noGrp="1"/>
          </p:cNvSpPr>
          <p:nvPr>
            <p:ph type="title"/>
          </p:nvPr>
        </p:nvSpPr>
        <p:spPr>
          <a:xfrm>
            <a:off x="838200" y="365125"/>
            <a:ext cx="10515600" cy="930275"/>
          </a:xfrm>
        </p:spPr>
        <p:txBody>
          <a:bodyPr>
            <a:noAutofit/>
          </a:bodyPr>
          <a:lstStyle/>
          <a:p>
            <a:pPr algn="ctr" rtl="0"/>
            <a:r>
              <a:rPr lang="es" sz="3200" b="0" i="0" u="none" strike="noStrike">
                <a:solidFill>
                  <a:srgbClr val="0066FF"/>
                </a:solidFill>
                <a:latin typeface="Arial Black"/>
              </a:rPr>
              <a:t>HISTORIAL DE GASTOS DE LA </a:t>
            </a:r>
            <a:r>
              <a:rPr lang="es" sz="3200" b="0" i="0" u="none" strike="noStrike">
                <a:solidFill>
                  <a:srgbClr val="0066FF"/>
                </a:solidFill>
                <a:highlight>
                  <a:srgbClr val="FFFF00"/>
                </a:highlight>
                <a:latin typeface="Arial Black"/>
              </a:rPr>
              <a:t>OSG</a:t>
            </a:r>
            <a:r>
              <a:rPr lang="es" sz="3200" b="0" i="0" u="none" strike="noStrike">
                <a:solidFill>
                  <a:srgbClr val="0066FF"/>
                </a:solidFill>
                <a:latin typeface="Arial Black"/>
              </a:rPr>
              <a:t> AJUSTADO EN BASE A LA INFLACIÓN </a:t>
            </a:r>
          </a:p>
        </p:txBody>
      </p:sp>
      <p:sp>
        <p:nvSpPr>
          <p:cNvPr id="3" name="Text Placeholder 2">
            <a:extLst>
              <a:ext uri="{FF2B5EF4-FFF2-40B4-BE49-F238E27FC236}">
                <a16:creationId xmlns:a16="http://schemas.microsoft.com/office/drawing/2014/main" id="{6F0861BE-CE45-4536-A3F8-7229E3267551}"/>
              </a:ext>
            </a:extLst>
          </p:cNvPr>
          <p:cNvSpPr>
            <a:spLocks noGrp="1"/>
          </p:cNvSpPr>
          <p:nvPr>
            <p:ph type="body" idx="1"/>
          </p:nvPr>
        </p:nvSpPr>
        <p:spPr>
          <a:xfrm>
            <a:off x="838200" y="1295400"/>
            <a:ext cx="10515600" cy="5029200"/>
          </a:xfrm>
        </p:spPr>
        <p:txBody>
          <a:bodyPr>
            <a:noAutofit/>
          </a:bodyPr>
          <a:lstStyle/>
          <a:p>
            <a:pPr marL="515938" indent="-515938" rtl="0">
              <a:lnSpc>
                <a:spcPct val="100000"/>
              </a:lnSpc>
              <a:spcBef>
                <a:spcPct val="0"/>
              </a:spcBef>
              <a:spcAft>
                <a:spcPts val="2400"/>
              </a:spcAft>
              <a:buClr>
                <a:srgbClr val="3366FF"/>
              </a:buClr>
              <a:buFont typeface="Wingdings" panose="05000000000000000000" pitchFamily="2" charset="2"/>
              <a:buChar char="v"/>
            </a:pPr>
            <a:r>
              <a:rPr lang="es" sz="2800" b="0" i="0" u="none" strike="noStrike">
                <a:latin typeface="Arial Narrow"/>
              </a:rPr>
              <a:t>En 2023, el gasto operativo fue inferior al gasto operativo ajustado por inflación en 9 de los últimos 10 años.</a:t>
            </a:r>
          </a:p>
          <a:p>
            <a:pPr marL="515938" indent="-515938">
              <a:lnSpc>
                <a:spcPct val="100000"/>
              </a:lnSpc>
              <a:spcBef>
                <a:spcPct val="0"/>
              </a:spcBef>
              <a:spcAft>
                <a:spcPts val="2400"/>
              </a:spcAft>
              <a:buClr>
                <a:srgbClr val="3366FF"/>
              </a:buClr>
              <a:buFont typeface="Wingdings" panose="05000000000000000000" pitchFamily="2" charset="2"/>
              <a:buChar char="v"/>
            </a:pPr>
            <a:endParaRPr lang="en-US" sz="2800">
              <a:latin typeface="Arial Narrow" pitchFamily="34" charset="0"/>
            </a:endParaRPr>
          </a:p>
        </p:txBody>
      </p:sp>
      <p:graphicFrame>
        <p:nvGraphicFramePr>
          <p:cNvPr id="5" name="Chart 4">
            <a:extLst>
              <a:ext uri="{FF2B5EF4-FFF2-40B4-BE49-F238E27FC236}">
                <a16:creationId xmlns:a16="http://schemas.microsoft.com/office/drawing/2014/main" id="{359F9452-5179-377B-2D12-160CEE783980}"/>
              </a:ext>
            </a:extLst>
          </p:cNvPr>
          <p:cNvGraphicFramePr/>
          <p:nvPr>
            <p:extLst>
              <p:ext uri="{D42A27DB-BD31-4B8C-83A1-F6EECF244321}">
                <p14:modId xmlns:p14="http://schemas.microsoft.com/office/powerpoint/2010/main" val="1665338021"/>
              </p:ext>
            </p:extLst>
          </p:nvPr>
        </p:nvGraphicFramePr>
        <p:xfrm>
          <a:off x="1981200" y="2390726"/>
          <a:ext cx="7696200" cy="4046537"/>
        </p:xfrm>
        <a:graphic>
          <a:graphicData uri="http://schemas.openxmlformats.org/drawingml/2006/chart">
            <c:chart xmlns:c="http://schemas.openxmlformats.org/drawingml/2006/chart" r:id="rId3"/>
          </a:graphicData>
        </a:graphic>
      </p:graphicFrame>
    </p:spTree>
    <p:extLst>
      <p:ext uri="{BB962C8B-B14F-4D97-AF65-F5344CB8AC3E}">
        <p14:creationId xmlns:p14="http://schemas.microsoft.com/office/powerpoint/2010/main" val="2182956713"/>
      </p:ext>
    </p:extLst>
  </p:cSld>
  <p:clrMapOvr>
    <a:masterClrMapping/>
  </p:clrMapOvr>
  <p:transition spd="med">
    <p:pull/>
  </p:transition>
  <p:timing/>
</p:sld>
</file>

<file path=ppt/tags/tag1.xml><?xml version="1.0" encoding="utf-8"?>
<p:tagLst xmlns:p="http://schemas.openxmlformats.org/presentationml/2006/main">
  <p:tag name="AS_NET" val="6.0.29"/>
  <p:tag name="AS_OS" val="Unix 5.15.0.1060"/>
  <p:tag name="AS_RELEASE_DATE" val="2023.05.14"/>
  <p:tag name="AS_TITLE" val="Aspose.Slides for .NET6"/>
  <p:tag name="AS_VERSION" val="23.5"/>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GSO</Company>
  <PresentationFormat>Widescreen</PresentationFormat>
  <Paragraphs>102</Paragraphs>
  <Slides>28</Slides>
  <Notes>28</Notes>
  <TotalTime>22794</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28</vt:i4>
      </vt:variant>
    </vt:vector>
  </HeadingPairs>
  <TitlesOfParts>
    <vt:vector baseType="lpstr" size="37">
      <vt:lpstr>Arial</vt:lpstr>
      <vt:lpstr>Calibri Light</vt:lpstr>
      <vt:lpstr>Calibri</vt:lpstr>
      <vt:lpstr>Arial Rounded MT Bold</vt:lpstr>
      <vt:lpstr>Arial Narrow</vt:lpstr>
      <vt:lpstr>Arial Black</vt:lpstr>
      <vt:lpstr>Wingdings</vt:lpstr>
      <vt:lpstr>Verdana</vt:lpstr>
      <vt:lpstr>Office Theme</vt:lpstr>
      <vt:lpstr>PowerPoint Presentation</vt:lpstr>
      <vt:lpstr>PowerPoint Presentation</vt:lpstr>
      <vt:lpstr>PowerPoint Presentation</vt:lpstr>
      <vt:lpstr>PowerPoint Presentation</vt:lpstr>
      <vt:lpstr>PowerPoint Presentation</vt:lpstr>
      <vt:lpstr>ASPECTOS FINANCIEROS DESTACADOS DE LA OSG EN 2023</vt:lpstr>
      <vt:lpstr>GASTOS DE LA OSG POR DEBAJO DEL PRESUPUESTO EN 2023</vt:lpstr>
      <vt:lpstr>GASTOS DE LA OSG POR ENCIMA DEL PRESUPUESTO EN 2023</vt:lpstr>
      <vt:lpstr>HISTORIAL DE GASTOS DE LA OSG AJUSTADO EN BASE A LA INFLACIÓN </vt:lpstr>
      <vt:lpstr>PUNTOS DESTACADOS DE LAS FINANZAS DEL GRAPEVINE EN 2023</vt:lpstr>
      <vt:lpstr>PRESUPUESTO DE LA OSG EN 2024 </vt:lpstr>
      <vt:lpstr>PRESUPUESTO DEL GV EN 2024 </vt:lpstr>
      <vt:lpstr>PowerPoint Presentation</vt:lpstr>
      <vt:lpstr>PowerPoint Presentation</vt:lpstr>
      <vt:lpstr>AUMENTO EN LAS CONTRIBUCIONES EN LÍNEA: 2014 – 2023</vt:lpstr>
      <vt:lpstr>CONTRIBUCIONES POR TIPO DE CONTRIBUYENTE: 2023</vt:lpstr>
      <vt:lpstr>ESTADÍSTICAS DE LAS CONTRIBUCIONES EN 2023</vt:lpstr>
      <vt:lpstr> Número de contribuciones de grupo por valor en dólares 2023</vt:lpstr>
      <vt:lpstr> Número de contribuciones individuales por valor en dólares 2023</vt:lpstr>
      <vt:lpstr>POR MEDIO DE NUESTRO PROPIO AUTOMANTENIMIENTO </vt:lpstr>
      <vt:lpstr>LAS DOS FUNCIONES BÁSICAS DE LA OSG</vt:lpstr>
      <vt:lpstr>PowerPoint Presentation</vt:lpstr>
      <vt:lpstr>GASTOS OPERATIVOS CONSOLIDADOS (JSG + GV) -2023 CATEGORÍAS DE GASTOS DE LOS ESTADOS FINANCIEROS DESGLOSE PORCENTUAL</vt:lpstr>
      <vt:lpstr>RESERVA PRUDENTE 2023 </vt:lpstr>
      <vt:lpstr>USOS DEL FONDO DE RESERVA DE LA JSG </vt:lpstr>
      <vt:lpstr>POLÍTICA DEL FONDO DE RESERVA</vt:lpstr>
      <vt:lpstr>TENDENCIA DE INGRESOS DE LA OSG </vt:lpstr>
      <vt:lpstr>GRACIAS</vt:lpstr>
    </vt:vector>
  </TitlesOfParts>
  <LinksUpToDate>0</LinksUpToDate>
  <SharedDoc>0</SharedDoc>
  <HyperlinksChanged>0</HyperlinksChanged>
  <Application>Aspose.Slides for .NET</Application>
  <AppVersion>23.0500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58th General Service Conference Finance  Presentation</dc:title>
  <dc:creator>regionalforumssa</dc:creator>
  <cp:lastModifiedBy>Hernan Merea</cp:lastModifiedBy>
  <cp:revision>5295</cp:revision>
  <cp:lastPrinted>2022-04-20T16:10:10.000</cp:lastPrinted>
  <dcterms:created xsi:type="dcterms:W3CDTF">2008-03-11T16:16:33Z</dcterms:created>
  <dcterms:modified xsi:type="dcterms:W3CDTF">2024-05-03T02:29:22Z</dcterms:modified>
</cp:coreProperties>
</file>