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72" r:id="rId16"/>
    <p:sldId id="275" r:id="rId17"/>
    <p:sldId id="276" r:id="rId18"/>
    <p:sldId id="277" r:id="rId19"/>
    <p:sldId id="279" r:id="rId20"/>
    <p:sldId id="28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9" autoAdjust="0"/>
    <p:restoredTop sz="95706" autoAdjust="0"/>
  </p:normalViewPr>
  <p:slideViewPr>
    <p:cSldViewPr snapToGrid="0" snapToObjects="1">
      <p:cViewPr varScale="1">
        <p:scale>
          <a:sx n="58" d="100"/>
          <a:sy n="58" d="100"/>
        </p:scale>
        <p:origin x="78" y="978"/>
      </p:cViewPr>
      <p:guideLst/>
    </p:cSldViewPr>
  </p:slideViewPr>
  <p:outlineViewPr>
    <p:cViewPr>
      <p:scale>
        <a:sx n="33" d="100"/>
        <a:sy n="33" d="100"/>
      </p:scale>
      <p:origin x="0" y="-763"/>
    </p:cViewPr>
  </p:outlineViewPr>
  <p:notesTextViewPr>
    <p:cViewPr>
      <p:scale>
        <a:sx n="1" d="1"/>
        <a:sy n="1" d="1"/>
      </p:scale>
      <p:origin x="0" y="0"/>
    </p:cViewPr>
  </p:notesTextViewPr>
  <p:notesViewPr>
    <p:cSldViewPr snapToGrid="0" snapToObjects="1">
      <p:cViewPr varScale="1">
        <p:scale>
          <a:sx n="72" d="100"/>
          <a:sy n="72" d="100"/>
        </p:scale>
        <p:origin x="3010"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66589A-4FF6-4432-8D5D-6001078CD9DE}" type="datetimeFigureOut">
              <a:rPr lang="en-CA" smtClean="0"/>
              <a:t>2023-12-02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FC536-0A64-4F31-99C6-A3472A026991}" type="slidenum">
              <a:rPr lang="en-CA" smtClean="0"/>
              <a:t>‹#›</a:t>
            </a:fld>
            <a:endParaRPr lang="en-CA"/>
          </a:p>
        </p:txBody>
      </p:sp>
    </p:spTree>
    <p:extLst>
      <p:ext uri="{BB962C8B-B14F-4D97-AF65-F5344CB8AC3E}">
        <p14:creationId xmlns:p14="http://schemas.microsoft.com/office/powerpoint/2010/main" val="442545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1</a:t>
            </a:fld>
            <a:endParaRPr lang="en-CA"/>
          </a:p>
        </p:txBody>
      </p:sp>
    </p:spTree>
    <p:extLst>
      <p:ext uri="{BB962C8B-B14F-4D97-AF65-F5344CB8AC3E}">
        <p14:creationId xmlns:p14="http://schemas.microsoft.com/office/powerpoint/2010/main" val="4293573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10</a:t>
            </a:fld>
            <a:endParaRPr lang="en-CA"/>
          </a:p>
        </p:txBody>
      </p:sp>
    </p:spTree>
    <p:extLst>
      <p:ext uri="{BB962C8B-B14F-4D97-AF65-F5344CB8AC3E}">
        <p14:creationId xmlns:p14="http://schemas.microsoft.com/office/powerpoint/2010/main" val="3814324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11</a:t>
            </a:fld>
            <a:endParaRPr lang="en-CA"/>
          </a:p>
        </p:txBody>
      </p:sp>
    </p:spTree>
    <p:extLst>
      <p:ext uri="{BB962C8B-B14F-4D97-AF65-F5344CB8AC3E}">
        <p14:creationId xmlns:p14="http://schemas.microsoft.com/office/powerpoint/2010/main" val="3538175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12</a:t>
            </a:fld>
            <a:endParaRPr lang="en-CA"/>
          </a:p>
        </p:txBody>
      </p:sp>
    </p:spTree>
    <p:extLst>
      <p:ext uri="{BB962C8B-B14F-4D97-AF65-F5344CB8AC3E}">
        <p14:creationId xmlns:p14="http://schemas.microsoft.com/office/powerpoint/2010/main" val="2963625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13</a:t>
            </a:fld>
            <a:endParaRPr lang="en-CA"/>
          </a:p>
        </p:txBody>
      </p:sp>
    </p:spTree>
    <p:extLst>
      <p:ext uri="{BB962C8B-B14F-4D97-AF65-F5344CB8AC3E}">
        <p14:creationId xmlns:p14="http://schemas.microsoft.com/office/powerpoint/2010/main" val="37135053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14</a:t>
            </a:fld>
            <a:endParaRPr lang="en-CA"/>
          </a:p>
        </p:txBody>
      </p:sp>
    </p:spTree>
    <p:extLst>
      <p:ext uri="{BB962C8B-B14F-4D97-AF65-F5344CB8AC3E}">
        <p14:creationId xmlns:p14="http://schemas.microsoft.com/office/powerpoint/2010/main" val="40789095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15</a:t>
            </a:fld>
            <a:endParaRPr lang="en-CA"/>
          </a:p>
        </p:txBody>
      </p:sp>
    </p:spTree>
    <p:extLst>
      <p:ext uri="{BB962C8B-B14F-4D97-AF65-F5344CB8AC3E}">
        <p14:creationId xmlns:p14="http://schemas.microsoft.com/office/powerpoint/2010/main" val="1288753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16</a:t>
            </a:fld>
            <a:endParaRPr lang="en-CA"/>
          </a:p>
        </p:txBody>
      </p:sp>
    </p:spTree>
    <p:extLst>
      <p:ext uri="{BB962C8B-B14F-4D97-AF65-F5344CB8AC3E}">
        <p14:creationId xmlns:p14="http://schemas.microsoft.com/office/powerpoint/2010/main" val="3970569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78FC536-0A64-4F31-99C6-A3472A026991}" type="slidenum">
              <a:rPr lang="en-CA" smtClean="0"/>
              <a:t>17</a:t>
            </a:fld>
            <a:endParaRPr lang="en-CA"/>
          </a:p>
        </p:txBody>
      </p:sp>
    </p:spTree>
    <p:extLst>
      <p:ext uri="{BB962C8B-B14F-4D97-AF65-F5344CB8AC3E}">
        <p14:creationId xmlns:p14="http://schemas.microsoft.com/office/powerpoint/2010/main" val="394472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18</a:t>
            </a:fld>
            <a:endParaRPr lang="en-CA"/>
          </a:p>
        </p:txBody>
      </p:sp>
    </p:spTree>
    <p:extLst>
      <p:ext uri="{BB962C8B-B14F-4D97-AF65-F5344CB8AC3E}">
        <p14:creationId xmlns:p14="http://schemas.microsoft.com/office/powerpoint/2010/main" val="90345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78FC536-0A64-4F31-99C6-A3472A026991}" type="slidenum">
              <a:rPr lang="en-CA" smtClean="0"/>
              <a:t>19</a:t>
            </a:fld>
            <a:endParaRPr lang="en-CA"/>
          </a:p>
        </p:txBody>
      </p:sp>
    </p:spTree>
    <p:extLst>
      <p:ext uri="{BB962C8B-B14F-4D97-AF65-F5344CB8AC3E}">
        <p14:creationId xmlns:p14="http://schemas.microsoft.com/office/powerpoint/2010/main" val="699093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78FC536-0A64-4F31-99C6-A3472A026991}" type="slidenum">
              <a:rPr lang="en-CA" smtClean="0"/>
              <a:t>2</a:t>
            </a:fld>
            <a:endParaRPr lang="en-CA"/>
          </a:p>
        </p:txBody>
      </p:sp>
    </p:spTree>
    <p:extLst>
      <p:ext uri="{BB962C8B-B14F-4D97-AF65-F5344CB8AC3E}">
        <p14:creationId xmlns:p14="http://schemas.microsoft.com/office/powerpoint/2010/main" val="26570631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20</a:t>
            </a:fld>
            <a:endParaRPr lang="en-CA"/>
          </a:p>
        </p:txBody>
      </p:sp>
    </p:spTree>
    <p:extLst>
      <p:ext uri="{BB962C8B-B14F-4D97-AF65-F5344CB8AC3E}">
        <p14:creationId xmlns:p14="http://schemas.microsoft.com/office/powerpoint/2010/main" val="884511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i="1" dirty="0"/>
          </a:p>
        </p:txBody>
      </p:sp>
      <p:sp>
        <p:nvSpPr>
          <p:cNvPr id="4" name="Slide Number Placeholder 3"/>
          <p:cNvSpPr>
            <a:spLocks noGrp="1"/>
          </p:cNvSpPr>
          <p:nvPr>
            <p:ph type="sldNum" sz="quarter" idx="5"/>
          </p:nvPr>
        </p:nvSpPr>
        <p:spPr/>
        <p:txBody>
          <a:bodyPr/>
          <a:lstStyle/>
          <a:p>
            <a:fld id="{278FC536-0A64-4F31-99C6-A3472A026991}" type="slidenum">
              <a:rPr lang="en-CA" smtClean="0"/>
              <a:t>3</a:t>
            </a:fld>
            <a:endParaRPr lang="en-CA"/>
          </a:p>
        </p:txBody>
      </p:sp>
    </p:spTree>
    <p:extLst>
      <p:ext uri="{BB962C8B-B14F-4D97-AF65-F5344CB8AC3E}">
        <p14:creationId xmlns:p14="http://schemas.microsoft.com/office/powerpoint/2010/main" val="1611109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78FC536-0A64-4F31-99C6-A3472A026991}" type="slidenum">
              <a:rPr lang="en-CA" smtClean="0"/>
              <a:t>4</a:t>
            </a:fld>
            <a:endParaRPr lang="en-CA"/>
          </a:p>
        </p:txBody>
      </p:sp>
    </p:spTree>
    <p:extLst>
      <p:ext uri="{BB962C8B-B14F-4D97-AF65-F5344CB8AC3E}">
        <p14:creationId xmlns:p14="http://schemas.microsoft.com/office/powerpoint/2010/main" val="2052657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573329"/>
          </a:xfrm>
        </p:spPr>
        <p:txBody>
          <a:bodyPr/>
          <a:lstStyle/>
          <a:p>
            <a:endParaRPr lang="en-CA" dirty="0"/>
          </a:p>
        </p:txBody>
      </p:sp>
      <p:sp>
        <p:nvSpPr>
          <p:cNvPr id="4" name="Slide Number Placeholder 3"/>
          <p:cNvSpPr>
            <a:spLocks noGrp="1"/>
          </p:cNvSpPr>
          <p:nvPr>
            <p:ph type="sldNum" sz="quarter" idx="5"/>
          </p:nvPr>
        </p:nvSpPr>
        <p:spPr/>
        <p:txBody>
          <a:bodyPr/>
          <a:lstStyle/>
          <a:p>
            <a:fld id="{278FC536-0A64-4F31-99C6-A3472A026991}" type="slidenum">
              <a:rPr lang="en-CA" smtClean="0"/>
              <a:t>5</a:t>
            </a:fld>
            <a:endParaRPr lang="en-CA" dirty="0"/>
          </a:p>
        </p:txBody>
      </p:sp>
    </p:spTree>
    <p:extLst>
      <p:ext uri="{BB962C8B-B14F-4D97-AF65-F5344CB8AC3E}">
        <p14:creationId xmlns:p14="http://schemas.microsoft.com/office/powerpoint/2010/main" val="1207634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78FC536-0A64-4F31-99C6-A3472A026991}" type="slidenum">
              <a:rPr lang="en-CA" smtClean="0"/>
              <a:t>6</a:t>
            </a:fld>
            <a:endParaRPr lang="en-CA"/>
          </a:p>
        </p:txBody>
      </p:sp>
    </p:spTree>
    <p:extLst>
      <p:ext uri="{BB962C8B-B14F-4D97-AF65-F5344CB8AC3E}">
        <p14:creationId xmlns:p14="http://schemas.microsoft.com/office/powerpoint/2010/main" val="2108978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7</a:t>
            </a:fld>
            <a:endParaRPr lang="en-CA"/>
          </a:p>
        </p:txBody>
      </p:sp>
    </p:spTree>
    <p:extLst>
      <p:ext uri="{BB962C8B-B14F-4D97-AF65-F5344CB8AC3E}">
        <p14:creationId xmlns:p14="http://schemas.microsoft.com/office/powerpoint/2010/main" val="2750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78FC536-0A64-4F31-99C6-A3472A026991}" type="slidenum">
              <a:rPr lang="en-CA" smtClean="0"/>
              <a:t>8</a:t>
            </a:fld>
            <a:endParaRPr lang="en-CA"/>
          </a:p>
        </p:txBody>
      </p:sp>
    </p:spTree>
    <p:extLst>
      <p:ext uri="{BB962C8B-B14F-4D97-AF65-F5344CB8AC3E}">
        <p14:creationId xmlns:p14="http://schemas.microsoft.com/office/powerpoint/2010/main" val="1472585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78FC536-0A64-4F31-99C6-A3472A026991}" type="slidenum">
              <a:rPr lang="en-CA" smtClean="0"/>
              <a:t>9</a:t>
            </a:fld>
            <a:endParaRPr lang="en-CA"/>
          </a:p>
        </p:txBody>
      </p:sp>
    </p:spTree>
    <p:extLst>
      <p:ext uri="{BB962C8B-B14F-4D97-AF65-F5344CB8AC3E}">
        <p14:creationId xmlns:p14="http://schemas.microsoft.com/office/powerpoint/2010/main" val="1538242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tbs-sct.canada.ca/pol/doc-eng.aspx?id=3068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C26A-16EC-D279-7F9F-AA6936EA6C15}"/>
              </a:ext>
            </a:extLst>
          </p:cNvPr>
          <p:cNvSpPr>
            <a:spLocks noGrp="1"/>
          </p:cNvSpPr>
          <p:nvPr>
            <p:ph type="ctrTitle"/>
          </p:nvPr>
        </p:nvSpPr>
        <p:spPr>
          <a:xfrm>
            <a:off x="961901" y="855023"/>
            <a:ext cx="8134598" cy="4013860"/>
          </a:xfrm>
        </p:spPr>
        <p:txBody>
          <a:bodyPr/>
          <a:lstStyle/>
          <a:p>
            <a:pPr algn="l"/>
            <a:br>
              <a:rPr lang="en-US" dirty="0">
                <a:solidFill>
                  <a:schemeClr val="tx1"/>
                </a:solidFill>
              </a:rPr>
            </a:br>
            <a:br>
              <a:rPr lang="en-US" dirty="0">
                <a:solidFill>
                  <a:schemeClr val="tx1"/>
                </a:solidFill>
              </a:rPr>
            </a:br>
            <a:br>
              <a:rPr lang="en-US" dirty="0">
                <a:solidFill>
                  <a:schemeClr val="tx1"/>
                </a:solidFill>
              </a:rPr>
            </a:br>
            <a:r>
              <a:rPr lang="en-US" dirty="0">
                <a:solidFill>
                  <a:schemeClr val="tx1"/>
                </a:solidFill>
              </a:rPr>
              <a:t>Plain Language Big Book– the Journey So Far</a:t>
            </a:r>
          </a:p>
        </p:txBody>
      </p:sp>
      <p:sp>
        <p:nvSpPr>
          <p:cNvPr id="3" name="Subtitle 2">
            <a:extLst>
              <a:ext uri="{FF2B5EF4-FFF2-40B4-BE49-F238E27FC236}">
                <a16:creationId xmlns:a16="http://schemas.microsoft.com/office/drawing/2014/main" id="{E9E4E845-3BDA-AF03-6B2C-FBC78E0F1AD5}"/>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39091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ABAC6-D8F4-1E0F-CEB8-E20A22F5C89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6734631-CCE3-D911-78E6-2F2FDE9880AC}"/>
              </a:ext>
            </a:extLst>
          </p:cNvPr>
          <p:cNvSpPr>
            <a:spLocks noGrp="1"/>
          </p:cNvSpPr>
          <p:nvPr>
            <p:ph idx="1"/>
          </p:nvPr>
        </p:nvSpPr>
        <p:spPr>
          <a:xfrm>
            <a:off x="83127" y="249383"/>
            <a:ext cx="9190875" cy="5791980"/>
          </a:xfrm>
        </p:spPr>
        <p:txBody>
          <a:bodyPr>
            <a:normAutofit/>
          </a:bodyPr>
          <a:lstStyle/>
          <a:p>
            <a:r>
              <a:rPr lang="en-US" sz="2800" i="0" u="none" strike="noStrike" dirty="0">
                <a:solidFill>
                  <a:srgbClr val="000000"/>
                </a:solidFill>
                <a:effectLst/>
                <a:latin typeface="Arial" panose="020B0604020202020204" pitchFamily="34" charset="0"/>
              </a:rPr>
              <a:t>The subcommittee adopted the name “TABB” (Tools to </a:t>
            </a:r>
            <a:r>
              <a:rPr lang="en-US" sz="2800" i="0" u="none" strike="noStrike" dirty="0">
                <a:solidFill>
                  <a:srgbClr val="000000"/>
                </a:solidFill>
                <a:effectLst/>
                <a:latin typeface="Arial" panose="020B0604020202020204" pitchFamily="34" charset="0"/>
                <a:cs typeface="Arial" panose="020B0604020202020204" pitchFamily="34" charset="0"/>
              </a:rPr>
              <a:t>Access the Big Book) and worked with the AAWS Publishing Department to review potential writers for the project.</a:t>
            </a:r>
          </a:p>
          <a:p>
            <a:endParaRPr lang="en-US" sz="2800" dirty="0">
              <a:solidFill>
                <a:srgbClr val="000000"/>
              </a:solidFill>
              <a:latin typeface="Arial" panose="020B0604020202020204" pitchFamily="34" charset="0"/>
              <a:cs typeface="Arial" panose="020B0604020202020204" pitchFamily="34" charset="0"/>
            </a:endParaRPr>
          </a:p>
          <a:p>
            <a:r>
              <a:rPr lang="en-US" sz="2800" dirty="0">
                <a:solidFill>
                  <a:srgbClr val="000000"/>
                </a:solidFill>
                <a:latin typeface="Arial" panose="020B0604020202020204" pitchFamily="34" charset="0"/>
                <a:cs typeface="Arial" panose="020B0604020202020204" pitchFamily="34" charset="0"/>
              </a:rPr>
              <a:t>A formal “</a:t>
            </a:r>
            <a:r>
              <a:rPr lang="en-US" sz="2800" b="1" dirty="0">
                <a:solidFill>
                  <a:srgbClr val="000000"/>
                </a:solidFill>
                <a:latin typeface="Arial" panose="020B0604020202020204" pitchFamily="34" charset="0"/>
                <a:cs typeface="Arial" panose="020B0604020202020204" pitchFamily="34" charset="0"/>
              </a:rPr>
              <a:t>Request for Information</a:t>
            </a:r>
            <a:r>
              <a:rPr lang="en-US" sz="2800" dirty="0">
                <a:solidFill>
                  <a:srgbClr val="000000"/>
                </a:solidFill>
                <a:latin typeface="Arial" panose="020B0604020202020204" pitchFamily="34" charset="0"/>
                <a:cs typeface="Arial" panose="020B0604020202020204" pitchFamily="34" charset="0"/>
              </a:rPr>
              <a:t>” was sent out to vendors.</a:t>
            </a:r>
            <a:endParaRPr lang="en-US" sz="2800" dirty="0">
              <a:latin typeface="Arial" panose="020B0604020202020204" pitchFamily="34" charset="0"/>
              <a:cs typeface="Arial" panose="020B0604020202020204" pitchFamily="34" charset="0"/>
            </a:endParaRPr>
          </a:p>
          <a:p>
            <a:endParaRPr lang="en-US" sz="2800" b="0" i="0" u="none" strike="noStrike" dirty="0">
              <a:solidFill>
                <a:srgbClr val="000000"/>
              </a:solidFill>
              <a:effectLst/>
              <a:latin typeface="Arial" panose="020B0604020202020204" pitchFamily="34" charset="0"/>
              <a:cs typeface="Arial" panose="020B0604020202020204" pitchFamily="34" charset="0"/>
            </a:endParaRPr>
          </a:p>
          <a:p>
            <a:r>
              <a:rPr lang="en-US" sz="2800" b="0" i="0" u="none" strike="noStrike" dirty="0">
                <a:solidFill>
                  <a:srgbClr val="000000"/>
                </a:solidFill>
                <a:effectLst/>
                <a:latin typeface="Arial" panose="020B0604020202020204" pitchFamily="34" charset="0"/>
                <a:cs typeface="Arial" panose="020B0604020202020204" pitchFamily="34" charset="0"/>
              </a:rPr>
              <a:t>It was focused on writers with experience in the fields of health, spirituality, self-help, or education. </a:t>
            </a:r>
          </a:p>
          <a:p>
            <a:endParaRPr lang="en-US" sz="28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3476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FB428-938D-5E2E-AF40-D71A9A2C4FCE}"/>
              </a:ext>
            </a:extLst>
          </p:cNvPr>
          <p:cNvSpPr>
            <a:spLocks noGrp="1"/>
          </p:cNvSpPr>
          <p:nvPr>
            <p:ph type="title"/>
          </p:nvPr>
        </p:nvSpPr>
        <p:spPr/>
        <p:txBody>
          <a:bodyPr/>
          <a:lstStyle/>
          <a:p>
            <a:r>
              <a:rPr lang="en-US" dirty="0">
                <a:solidFill>
                  <a:schemeClr val="tx1"/>
                </a:solidFill>
                <a:latin typeface="Arial" panose="020B0604020202020204" pitchFamily="34" charset="0"/>
                <a:cs typeface="Arial" panose="020B0604020202020204" pitchFamily="34" charset="0"/>
              </a:rPr>
              <a:t>From the RFI…</a:t>
            </a:r>
          </a:p>
        </p:txBody>
      </p:sp>
      <p:sp>
        <p:nvSpPr>
          <p:cNvPr id="3" name="Content Placeholder 2">
            <a:extLst>
              <a:ext uri="{FF2B5EF4-FFF2-40B4-BE49-F238E27FC236}">
                <a16:creationId xmlns:a16="http://schemas.microsoft.com/office/drawing/2014/main" id="{9C65DCCD-EE75-FFB5-6BAF-27F27F61706F}"/>
              </a:ext>
            </a:extLst>
          </p:cNvPr>
          <p:cNvSpPr>
            <a:spLocks noGrp="1"/>
          </p:cNvSpPr>
          <p:nvPr>
            <p:ph idx="1"/>
          </p:nvPr>
        </p:nvSpPr>
        <p:spPr>
          <a:xfrm>
            <a:off x="457200" y="1421027"/>
            <a:ext cx="8816802" cy="4620336"/>
          </a:xfrm>
        </p:spPr>
        <p:txBody>
          <a:bodyPr>
            <a:noAutofit/>
          </a:bodyPr>
          <a:lstStyle/>
          <a:p>
            <a:r>
              <a:rPr lang="en-US" sz="2800" b="1" i="0" u="sng" dirty="0">
                <a:solidFill>
                  <a:srgbClr val="000000"/>
                </a:solidFill>
                <a:effectLst/>
                <a:latin typeface="Arial" panose="020B0604020202020204" pitchFamily="34" charset="0"/>
              </a:rPr>
              <a:t>Goals/Outcomes</a:t>
            </a:r>
            <a:r>
              <a:rPr lang="en-US" sz="2800" b="0" i="0" u="none" strike="noStrike" dirty="0">
                <a:solidFill>
                  <a:srgbClr val="000000"/>
                </a:solidFill>
                <a:effectLst/>
                <a:latin typeface="Arial" panose="020B0604020202020204" pitchFamily="34" charset="0"/>
              </a:rPr>
              <a:t>: </a:t>
            </a:r>
          </a:p>
          <a:p>
            <a:r>
              <a:rPr lang="en-US" sz="2800" b="0" i="0" u="none" strike="noStrike" dirty="0">
                <a:solidFill>
                  <a:srgbClr val="000000"/>
                </a:solidFill>
                <a:effectLst/>
                <a:latin typeface="Arial" panose="020B0604020202020204" pitchFamily="34" charset="0"/>
              </a:rPr>
              <a:t>“We seek a full plain language translation of an abridged </a:t>
            </a:r>
            <a:r>
              <a:rPr lang="en-US" sz="2800" b="0" i="1" u="none" strike="noStrike" dirty="0">
                <a:solidFill>
                  <a:srgbClr val="000000"/>
                </a:solidFill>
                <a:effectLst/>
                <a:latin typeface="Arial" panose="020B0604020202020204" pitchFamily="34" charset="0"/>
              </a:rPr>
              <a:t>Alcoholics Anonymous</a:t>
            </a:r>
            <a:r>
              <a:rPr lang="en-US" sz="2800" b="0" i="0" u="none" strike="noStrike" dirty="0">
                <a:solidFill>
                  <a:srgbClr val="000000"/>
                </a:solidFill>
                <a:effectLst/>
                <a:latin typeface="Arial" panose="020B0604020202020204" pitchFamily="34" charset="0"/>
              </a:rPr>
              <a:t>. The final work product must be accessible to readers at a </a:t>
            </a:r>
            <a:r>
              <a:rPr lang="en-US" sz="2800" b="1" i="0" u="none" strike="noStrike" dirty="0">
                <a:solidFill>
                  <a:srgbClr val="000000"/>
                </a:solidFill>
                <a:effectLst/>
                <a:latin typeface="Arial" panose="020B0604020202020204" pitchFamily="34" charset="0"/>
              </a:rPr>
              <a:t>fifth-grade reading level</a:t>
            </a:r>
            <a:r>
              <a:rPr lang="en-US" sz="2800" b="0" i="0" u="none" strike="noStrike" dirty="0">
                <a:solidFill>
                  <a:srgbClr val="000000"/>
                </a:solidFill>
                <a:effectLst/>
                <a:latin typeface="Arial" panose="020B0604020202020204" pitchFamily="34" charset="0"/>
              </a:rPr>
              <a:t>.”</a:t>
            </a:r>
          </a:p>
          <a:p>
            <a:endParaRPr lang="en-US" sz="2800" dirty="0">
              <a:solidFill>
                <a:srgbClr val="000000"/>
              </a:solidFill>
              <a:latin typeface="Arial" panose="020B0604020202020204" pitchFamily="34" charset="0"/>
            </a:endParaRPr>
          </a:p>
          <a:p>
            <a:r>
              <a:rPr lang="en-US" sz="2800" b="0" i="0" u="none" strike="noStrike" dirty="0">
                <a:solidFill>
                  <a:srgbClr val="000000"/>
                </a:solidFill>
                <a:effectLst/>
                <a:latin typeface="Arial" panose="020B0604020202020204" pitchFamily="34" charset="0"/>
              </a:rPr>
              <a:t>“The translation as a whole </a:t>
            </a:r>
            <a:r>
              <a:rPr lang="en-US" sz="2800" b="1" i="0" u="none" strike="noStrike" dirty="0">
                <a:solidFill>
                  <a:srgbClr val="000000"/>
                </a:solidFill>
                <a:effectLst/>
                <a:latin typeface="Arial" panose="020B0604020202020204" pitchFamily="34" charset="0"/>
              </a:rPr>
              <a:t>must capture the welcoming and inclusive spirit </a:t>
            </a:r>
            <a:r>
              <a:rPr lang="en-US" sz="2800" b="0" i="0" u="none" strike="noStrike" dirty="0">
                <a:solidFill>
                  <a:srgbClr val="000000"/>
                </a:solidFill>
                <a:effectLst/>
                <a:latin typeface="Arial" panose="020B0604020202020204" pitchFamily="34" charset="0"/>
              </a:rPr>
              <a:t>of Alcoholics Anonymous and </a:t>
            </a:r>
            <a:r>
              <a:rPr lang="en-US" sz="2800" b="1" i="0" u="none" strike="noStrike" dirty="0">
                <a:solidFill>
                  <a:srgbClr val="000000"/>
                </a:solidFill>
                <a:effectLst/>
                <a:latin typeface="Arial" panose="020B0604020202020204" pitchFamily="34" charset="0"/>
              </a:rPr>
              <a:t>inspire a sense of belonging and hope</a:t>
            </a:r>
            <a:r>
              <a:rPr lang="en-US" sz="2800" b="0" i="0" u="none" strike="noStrike" dirty="0">
                <a:solidFill>
                  <a:srgbClr val="000000"/>
                </a:solidFill>
                <a:effectLst/>
                <a:latin typeface="Arial" panose="020B0604020202020204" pitchFamily="34" charset="0"/>
              </a:rPr>
              <a:t> in the alcoholic seeking help.”</a:t>
            </a:r>
            <a:endParaRPr lang="en-US" sz="2800" dirty="0"/>
          </a:p>
        </p:txBody>
      </p:sp>
    </p:spTree>
    <p:extLst>
      <p:ext uri="{BB962C8B-B14F-4D97-AF65-F5344CB8AC3E}">
        <p14:creationId xmlns:p14="http://schemas.microsoft.com/office/powerpoint/2010/main" val="3369705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7C6B3-A1F5-AB53-44C1-ABB5419AC8BD}"/>
              </a:ext>
            </a:extLst>
          </p:cNvPr>
          <p:cNvSpPr>
            <a:spLocks noGrp="1"/>
          </p:cNvSpPr>
          <p:nvPr>
            <p:ph type="title"/>
          </p:nvPr>
        </p:nvSpPr>
        <p:spPr/>
        <p:txBody>
          <a:bodyPr/>
          <a:lstStyle/>
          <a:p>
            <a:r>
              <a:rPr lang="en-US" dirty="0">
                <a:solidFill>
                  <a:schemeClr val="tx1"/>
                </a:solidFill>
                <a:latin typeface="Arial" panose="020B0604020202020204" pitchFamily="34" charset="0"/>
                <a:cs typeface="Arial" panose="020B0604020202020204" pitchFamily="34" charset="0"/>
              </a:rPr>
              <a:t>The response…</a:t>
            </a:r>
          </a:p>
        </p:txBody>
      </p:sp>
      <p:sp>
        <p:nvSpPr>
          <p:cNvPr id="3" name="Content Placeholder 2">
            <a:extLst>
              <a:ext uri="{FF2B5EF4-FFF2-40B4-BE49-F238E27FC236}">
                <a16:creationId xmlns:a16="http://schemas.microsoft.com/office/drawing/2014/main" id="{75EB09F4-D579-73C0-6480-8019F854290F}"/>
              </a:ext>
            </a:extLst>
          </p:cNvPr>
          <p:cNvSpPr>
            <a:spLocks noGrp="1"/>
          </p:cNvSpPr>
          <p:nvPr>
            <p:ph idx="1"/>
          </p:nvPr>
        </p:nvSpPr>
        <p:spPr>
          <a:xfrm>
            <a:off x="273132" y="1140030"/>
            <a:ext cx="9000870" cy="5193657"/>
          </a:xfrm>
        </p:spPr>
        <p:txBody>
          <a:bodyPr>
            <a:noAutofit/>
          </a:bodyPr>
          <a:lstStyle/>
          <a:p>
            <a:r>
              <a:rPr lang="en-US" sz="2800" dirty="0">
                <a:latin typeface="Arial" panose="020B0604020202020204" pitchFamily="34" charset="0"/>
                <a:cs typeface="Arial" panose="020B0604020202020204" pitchFamily="34" charset="0"/>
              </a:rPr>
              <a:t>There were 16 affirmative responses.</a:t>
            </a:r>
          </a:p>
          <a:p>
            <a:r>
              <a:rPr lang="en-US" sz="2800" dirty="0">
                <a:latin typeface="Arial" panose="020B0604020202020204" pitchFamily="34" charset="0"/>
                <a:cs typeface="Arial" panose="020B0604020202020204" pitchFamily="34" charset="0"/>
              </a:rPr>
              <a:t>Of those, some were individuals, some were partnerships, some were firms. Some were AA members.</a:t>
            </a:r>
          </a:p>
          <a:p>
            <a:r>
              <a:rPr lang="en-US" sz="2800" dirty="0">
                <a:latin typeface="Arial" panose="020B0604020202020204" pitchFamily="34" charset="0"/>
                <a:cs typeface="Arial" panose="020B0604020202020204" pitchFamily="34" charset="0"/>
              </a:rPr>
              <a:t>The TABB subcommittee plus three members from AAWS Publishing (</a:t>
            </a:r>
            <a:r>
              <a:rPr lang="en-US" sz="2800" b="1" dirty="0">
                <a:latin typeface="Arial" panose="020B0604020202020204" pitchFamily="34" charset="0"/>
                <a:cs typeface="Arial" panose="020B0604020202020204" pitchFamily="34" charset="0"/>
              </a:rPr>
              <a:t>all AA members</a:t>
            </a:r>
            <a:r>
              <a:rPr lang="en-US" sz="2800" dirty="0">
                <a:latin typeface="Arial" panose="020B0604020202020204" pitchFamily="34" charset="0"/>
                <a:cs typeface="Arial" panose="020B0604020202020204" pitchFamily="34" charset="0"/>
              </a:rPr>
              <a:t>) - selected six vendors which were then hired to translate Chapter 5 and, if possible, a few select passages.</a:t>
            </a:r>
          </a:p>
          <a:p>
            <a:r>
              <a:rPr lang="en-US" sz="2800" dirty="0">
                <a:solidFill>
                  <a:srgbClr val="000000"/>
                </a:solidFill>
                <a:latin typeface="Arial" panose="020B0604020202020204" pitchFamily="34" charset="0"/>
              </a:rPr>
              <a:t>The samples were independently read and ranked by TABB and the Publishing team members and a writer was chosen.</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717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E53DC-49C0-3B9D-C3C7-FC5328B2CE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F1F2002-A1EC-509C-6AD0-E29AB9D0C947}"/>
              </a:ext>
            </a:extLst>
          </p:cNvPr>
          <p:cNvSpPr>
            <a:spLocks noGrp="1"/>
          </p:cNvSpPr>
          <p:nvPr>
            <p:ph idx="1"/>
          </p:nvPr>
        </p:nvSpPr>
        <p:spPr>
          <a:xfrm>
            <a:off x="1" y="333632"/>
            <a:ext cx="9274002" cy="5914767"/>
          </a:xfrm>
        </p:spPr>
        <p:txBody>
          <a:bodyPr>
            <a:noAutofit/>
          </a:bodyPr>
          <a:lstStyle/>
          <a:p>
            <a:r>
              <a:rPr lang="en-US" sz="2800" dirty="0">
                <a:latin typeface="Arial" panose="020B0604020202020204" pitchFamily="34" charset="0"/>
                <a:cs typeface="Arial" panose="020B0604020202020204" pitchFamily="34" charset="0"/>
              </a:rPr>
              <a:t>While the selection of the writer was finalized in January 2022, further negotiations lead to the contract being signed in May 2022.</a:t>
            </a:r>
          </a:p>
          <a:p>
            <a:endParaRPr lang="en-US" sz="2800" dirty="0">
              <a:latin typeface="Arial" panose="020B0604020202020204" pitchFamily="34" charset="0"/>
              <a:cs typeface="Arial" panose="020B0604020202020204" pitchFamily="34" charset="0"/>
            </a:endParaRPr>
          </a:p>
          <a:p>
            <a:pPr>
              <a:spcBef>
                <a:spcPts val="0"/>
              </a:spcBef>
            </a:pPr>
            <a:r>
              <a:rPr lang="en-US" sz="2800" dirty="0">
                <a:solidFill>
                  <a:srgbClr val="000000"/>
                </a:solidFill>
                <a:latin typeface="Arial" panose="020B0604020202020204" pitchFamily="34" charset="0"/>
              </a:rPr>
              <a:t>The subcommittee recommended that providing anonymity to the writer was in everyone’s best interest.</a:t>
            </a:r>
          </a:p>
          <a:p>
            <a:pPr rtl="0">
              <a:spcBef>
                <a:spcPts val="0"/>
              </a:spcBef>
              <a:spcAft>
                <a:spcPts val="0"/>
              </a:spcAft>
            </a:pPr>
            <a:endParaRPr lang="en-US" sz="2800" b="0" i="0" u="none" strike="noStrike" dirty="0">
              <a:solidFill>
                <a:srgbClr val="000000"/>
              </a:solidFill>
              <a:effectLst/>
              <a:latin typeface="Arial" panose="020B0604020202020204" pitchFamily="34" charset="0"/>
              <a:cs typeface="Arial" panose="020B0604020202020204" pitchFamily="34" charset="0"/>
            </a:endParaRPr>
          </a:p>
          <a:p>
            <a:pPr rtl="0">
              <a:spcBef>
                <a:spcPts val="0"/>
              </a:spcBef>
              <a:spcAft>
                <a:spcPts val="0"/>
              </a:spcAft>
            </a:pPr>
            <a:r>
              <a:rPr lang="en-US" sz="2800" b="0" i="0" u="none" strike="noStrike" dirty="0">
                <a:solidFill>
                  <a:srgbClr val="000000"/>
                </a:solidFill>
                <a:effectLst/>
                <a:latin typeface="Arial" panose="020B0604020202020204" pitchFamily="34" charset="0"/>
                <a:cs typeface="Arial" panose="020B0604020202020204" pitchFamily="34" charset="0"/>
              </a:rPr>
              <a:t>The writer asked not to be given specific coaching on certain passages until the review process. They didn’t want to be over-guided and as a result, get stifled.</a:t>
            </a:r>
          </a:p>
          <a:p>
            <a:pPr rtl="0">
              <a:spcBef>
                <a:spcPts val="0"/>
              </a:spcBef>
              <a:spcAft>
                <a:spcPts val="0"/>
              </a:spcAft>
            </a:pPr>
            <a:endParaRPr lang="en-US" sz="2800" dirty="0">
              <a:solidFill>
                <a:srgbClr val="000000"/>
              </a:solidFill>
              <a:latin typeface="Arial" panose="020B0604020202020204" pitchFamily="34" charset="0"/>
              <a:cs typeface="Arial" panose="020B0604020202020204" pitchFamily="34" charset="0"/>
            </a:endParaRPr>
          </a:p>
          <a:p>
            <a:pPr rtl="0">
              <a:spcBef>
                <a:spcPts val="0"/>
              </a:spcBef>
              <a:spcAft>
                <a:spcPts val="0"/>
              </a:spcAft>
            </a:pPr>
            <a:r>
              <a:rPr lang="en-US" sz="2800" b="0" i="0" u="none" strike="noStrike" dirty="0">
                <a:solidFill>
                  <a:srgbClr val="000000"/>
                </a:solidFill>
                <a:effectLst/>
                <a:latin typeface="Arial" panose="020B0604020202020204" pitchFamily="34" charset="0"/>
                <a:cs typeface="Arial" panose="020B0604020202020204" pitchFamily="34" charset="0"/>
              </a:rPr>
              <a:t>The subcommittee established a regular ongoing review process of the writer’s work.</a:t>
            </a:r>
            <a:endParaRPr lang="en-US" sz="2800" b="0" dirty="0">
              <a:effectLst/>
              <a:latin typeface="Arial" panose="020B0604020202020204" pitchFamily="34" charset="0"/>
              <a:cs typeface="Arial" panose="020B0604020202020204" pitchFamily="34" charset="0"/>
            </a:endParaRPr>
          </a:p>
          <a:p>
            <a:br>
              <a:rPr lang="en-US" sz="2800" dirty="0"/>
            </a:b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89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85CB9-C2F3-5FCD-6B99-46EC27DAB8D3}"/>
              </a:ext>
            </a:extLst>
          </p:cNvPr>
          <p:cNvSpPr>
            <a:spLocks noGrp="1"/>
          </p:cNvSpPr>
          <p:nvPr>
            <p:ph type="title"/>
          </p:nvPr>
        </p:nvSpPr>
        <p:spPr/>
        <p:txBody>
          <a:bodyPr>
            <a:normAutofit/>
          </a:bodyPr>
          <a:lstStyle/>
          <a:p>
            <a:r>
              <a:rPr lang="en-US" dirty="0">
                <a:solidFill>
                  <a:schemeClr val="tx1"/>
                </a:solidFill>
                <a:latin typeface="Arial" panose="020B0604020202020204" pitchFamily="34" charset="0"/>
                <a:cs typeface="Arial" panose="020B0604020202020204" pitchFamily="34" charset="0"/>
              </a:rPr>
              <a:t>Heading towards the 72</a:t>
            </a:r>
            <a:r>
              <a:rPr lang="en-US" baseline="30000" dirty="0">
                <a:solidFill>
                  <a:schemeClr val="tx1"/>
                </a:solidFill>
                <a:latin typeface="Arial" panose="020B0604020202020204" pitchFamily="34" charset="0"/>
                <a:cs typeface="Arial" panose="020B0604020202020204" pitchFamily="34" charset="0"/>
              </a:rPr>
              <a:t>nd</a:t>
            </a:r>
            <a:r>
              <a:rPr lang="en-US" dirty="0">
                <a:solidFill>
                  <a:schemeClr val="tx1"/>
                </a:solidFill>
                <a:latin typeface="Arial" panose="020B0604020202020204" pitchFamily="34" charset="0"/>
                <a:cs typeface="Arial" panose="020B0604020202020204" pitchFamily="34" charset="0"/>
              </a:rPr>
              <a:t> GSC…</a:t>
            </a:r>
          </a:p>
        </p:txBody>
      </p:sp>
      <p:sp>
        <p:nvSpPr>
          <p:cNvPr id="3" name="Content Placeholder 2">
            <a:extLst>
              <a:ext uri="{FF2B5EF4-FFF2-40B4-BE49-F238E27FC236}">
                <a16:creationId xmlns:a16="http://schemas.microsoft.com/office/drawing/2014/main" id="{2E999B5B-FAE9-1029-57EF-4EBEA19C0B50}"/>
              </a:ext>
            </a:extLst>
          </p:cNvPr>
          <p:cNvSpPr>
            <a:spLocks noGrp="1"/>
          </p:cNvSpPr>
          <p:nvPr>
            <p:ph idx="1"/>
          </p:nvPr>
        </p:nvSpPr>
        <p:spPr>
          <a:xfrm>
            <a:off x="407774" y="1285104"/>
            <a:ext cx="8596668" cy="5327570"/>
          </a:xfrm>
        </p:spPr>
        <p:txBody>
          <a:bodyPr>
            <a:normAutofit/>
          </a:bodyPr>
          <a:lstStyle/>
          <a:p>
            <a:pPr rtl="0">
              <a:spcBef>
                <a:spcPts val="0"/>
              </a:spcBef>
              <a:spcAft>
                <a:spcPts val="800"/>
              </a:spcAft>
            </a:pPr>
            <a:r>
              <a:rPr lang="en-US" sz="3000" dirty="0">
                <a:latin typeface="Arial" panose="020B0604020202020204" pitchFamily="34" charset="0"/>
                <a:cs typeface="Arial" panose="020B0604020202020204" pitchFamily="34" charset="0"/>
              </a:rPr>
              <a:t>In a break with previous practice, and to obtain early feedback, the TABB subcommittee recommended sharing</a:t>
            </a:r>
            <a:r>
              <a:rPr lang="en-US" sz="3000" dirty="0">
                <a:solidFill>
                  <a:srgbClr val="000000"/>
                </a:solidFill>
                <a:latin typeface="Arial" panose="020B0604020202020204" pitchFamily="34" charset="0"/>
                <a:cs typeface="Arial" panose="020B0604020202020204" pitchFamily="34" charset="0"/>
              </a:rPr>
              <a:t> unedited</a:t>
            </a:r>
            <a:r>
              <a:rPr lang="en-US" sz="3000" b="0" i="0" u="none" strike="noStrike" dirty="0">
                <a:solidFill>
                  <a:srgbClr val="000000"/>
                </a:solidFill>
                <a:effectLst/>
                <a:latin typeface="Arial" panose="020B0604020202020204" pitchFamily="34" charset="0"/>
                <a:cs typeface="Arial" panose="020B0604020202020204" pitchFamily="34" charset="0"/>
              </a:rPr>
              <a:t> samples from the writer’s first attempt to translate the text with the Conference Literature Committee. </a:t>
            </a:r>
          </a:p>
          <a:p>
            <a:pPr marL="0" indent="0">
              <a:buNone/>
            </a:pPr>
            <a:endParaRPr lang="en-US" sz="3000" b="0" i="0" u="none" strike="noStrike" dirty="0">
              <a:solidFill>
                <a:srgbClr val="000000"/>
              </a:solidFill>
              <a:effectLst/>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The Trustees Literature Committee recommended that the samples be shared with all Conference members.</a:t>
            </a:r>
          </a:p>
        </p:txBody>
      </p:sp>
    </p:spTree>
    <p:extLst>
      <p:ext uri="{BB962C8B-B14F-4D97-AF65-F5344CB8AC3E}">
        <p14:creationId xmlns:p14="http://schemas.microsoft.com/office/powerpoint/2010/main" val="59533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62B1-7389-6AB4-8DF5-AD9BACEF9E85}"/>
              </a:ext>
            </a:extLst>
          </p:cNvPr>
          <p:cNvSpPr>
            <a:spLocks noGrp="1"/>
          </p:cNvSpPr>
          <p:nvPr>
            <p:ph type="title"/>
          </p:nvPr>
        </p:nvSpPr>
        <p:spPr/>
        <p:txBody>
          <a:bodyPr/>
          <a:lstStyle/>
          <a:p>
            <a:r>
              <a:rPr lang="en-US" dirty="0">
                <a:solidFill>
                  <a:schemeClr val="tx1"/>
                </a:solidFill>
              </a:rPr>
              <a:t>After the 72</a:t>
            </a:r>
            <a:r>
              <a:rPr lang="en-US" baseline="30000" dirty="0">
                <a:solidFill>
                  <a:schemeClr val="tx1"/>
                </a:solidFill>
              </a:rPr>
              <a:t>nd</a:t>
            </a:r>
            <a:r>
              <a:rPr lang="en-US" dirty="0">
                <a:solidFill>
                  <a:schemeClr val="tx1"/>
                </a:solidFill>
              </a:rPr>
              <a:t> Conference…</a:t>
            </a:r>
          </a:p>
        </p:txBody>
      </p:sp>
      <p:sp>
        <p:nvSpPr>
          <p:cNvPr id="3" name="Content Placeholder 2">
            <a:extLst>
              <a:ext uri="{FF2B5EF4-FFF2-40B4-BE49-F238E27FC236}">
                <a16:creationId xmlns:a16="http://schemas.microsoft.com/office/drawing/2014/main" id="{0F3E299A-D949-6362-2466-FAB98F494FCC}"/>
              </a:ext>
            </a:extLst>
          </p:cNvPr>
          <p:cNvSpPr>
            <a:spLocks noGrp="1"/>
          </p:cNvSpPr>
          <p:nvPr>
            <p:ph idx="1"/>
          </p:nvPr>
        </p:nvSpPr>
        <p:spPr>
          <a:xfrm>
            <a:off x="506627" y="1680519"/>
            <a:ext cx="8767375" cy="4360843"/>
          </a:xfrm>
        </p:spPr>
        <p:txBody>
          <a:bodyPr>
            <a:normAutofit/>
          </a:bodyPr>
          <a:lstStyle/>
          <a:p>
            <a:r>
              <a:rPr lang="en-US" sz="2800" b="0" i="0" u="none" strike="noStrike" dirty="0">
                <a:solidFill>
                  <a:srgbClr val="000000"/>
                </a:solidFill>
                <a:effectLst/>
                <a:latin typeface="Arial" panose="020B0604020202020204" pitchFamily="34" charset="0"/>
              </a:rPr>
              <a:t>I joined the subcommittee in 2022. We met several times. Some of those meetings were joint meetings with Publishing and with the writer.</a:t>
            </a:r>
          </a:p>
          <a:p>
            <a:r>
              <a:rPr lang="en-US" sz="2800" dirty="0">
                <a:latin typeface="Arial" panose="020B0604020202020204" pitchFamily="34" charset="0"/>
                <a:cs typeface="Arial" panose="020B0604020202020204" pitchFamily="34" charset="0"/>
              </a:rPr>
              <a:t>As chapters came in, we reviewed and provided suggestions for changes, with an expectation of additional rounds of refinements to ensure the writing was faithful to the guidance and the Big Book.</a:t>
            </a:r>
          </a:p>
          <a:p>
            <a:endParaRPr lang="en-US" sz="2800" b="0" i="0" u="none" strike="noStrike" dirty="0">
              <a:solidFill>
                <a:srgbClr val="000000"/>
              </a:solidFill>
              <a:effectLst/>
              <a:latin typeface="Arial" panose="020B0604020202020204" pitchFamily="34" charset="0"/>
            </a:endParaRPr>
          </a:p>
          <a:p>
            <a:endParaRPr lang="en-US" sz="2800" b="0" i="0" u="none" strike="noStrike" dirty="0">
              <a:solidFill>
                <a:srgbClr val="00000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1315727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2CD82-D06E-72BD-1582-CC48DB664B2C}"/>
              </a:ext>
            </a:extLst>
          </p:cNvPr>
          <p:cNvSpPr>
            <a:spLocks noGrp="1"/>
          </p:cNvSpPr>
          <p:nvPr>
            <p:ph type="title"/>
          </p:nvPr>
        </p:nvSpPr>
        <p:spPr/>
        <p:txBody>
          <a:bodyPr/>
          <a:lstStyle/>
          <a:p>
            <a:r>
              <a:rPr lang="en-US" dirty="0">
                <a:solidFill>
                  <a:schemeClr val="tx1"/>
                </a:solidFill>
                <a:latin typeface="Arial" panose="020B0604020202020204" pitchFamily="34" charset="0"/>
                <a:cs typeface="Arial" panose="020B0604020202020204" pitchFamily="34" charset="0"/>
              </a:rPr>
              <a:t>Heading towards the 73</a:t>
            </a:r>
            <a:r>
              <a:rPr lang="en-US" baseline="30000" dirty="0">
                <a:solidFill>
                  <a:schemeClr val="tx1"/>
                </a:solidFill>
                <a:latin typeface="Arial" panose="020B0604020202020204" pitchFamily="34" charset="0"/>
                <a:cs typeface="Arial" panose="020B0604020202020204" pitchFamily="34" charset="0"/>
              </a:rPr>
              <a:t>rd</a:t>
            </a:r>
            <a:r>
              <a:rPr lang="en-US" dirty="0">
                <a:solidFill>
                  <a:schemeClr val="tx1"/>
                </a:solidFill>
                <a:latin typeface="Arial" panose="020B0604020202020204" pitchFamily="34" charset="0"/>
                <a:cs typeface="Arial" panose="020B0604020202020204" pitchFamily="34" charset="0"/>
              </a:rPr>
              <a:t> GSC…</a:t>
            </a:r>
          </a:p>
        </p:txBody>
      </p:sp>
      <p:sp>
        <p:nvSpPr>
          <p:cNvPr id="3" name="Content Placeholder 2">
            <a:extLst>
              <a:ext uri="{FF2B5EF4-FFF2-40B4-BE49-F238E27FC236}">
                <a16:creationId xmlns:a16="http://schemas.microsoft.com/office/drawing/2014/main" id="{2651A2D7-B94C-E01A-B477-33FD2926009F}"/>
              </a:ext>
            </a:extLst>
          </p:cNvPr>
          <p:cNvSpPr>
            <a:spLocks noGrp="1"/>
          </p:cNvSpPr>
          <p:nvPr>
            <p:ph idx="1"/>
          </p:nvPr>
        </p:nvSpPr>
        <p:spPr>
          <a:xfrm>
            <a:off x="322636" y="2068794"/>
            <a:ext cx="8878586" cy="5361740"/>
          </a:xfrm>
        </p:spPr>
        <p:txBody>
          <a:bodyPr>
            <a:normAutofit/>
          </a:bodyPr>
          <a:lstStyle/>
          <a:p>
            <a:pPr>
              <a:spcBef>
                <a:spcPts val="0"/>
              </a:spcBef>
            </a:pPr>
            <a:r>
              <a:rPr lang="en-US" sz="3000" dirty="0">
                <a:solidFill>
                  <a:srgbClr val="000000"/>
                </a:solidFill>
                <a:latin typeface="Arial" panose="020B0604020202020204" pitchFamily="34" charset="0"/>
                <a:cs typeface="Arial" panose="020B0604020202020204" pitchFamily="34" charset="0"/>
              </a:rPr>
              <a:t>Trustees Literature Committee recommended that all Conference members should have access to the completed Chapters 1 through 6.</a:t>
            </a:r>
            <a:endParaRPr lang="en-US" sz="3000" dirty="0">
              <a:latin typeface="Arial" panose="020B0604020202020204" pitchFamily="34" charset="0"/>
              <a:cs typeface="Arial" panose="020B0604020202020204" pitchFamily="34" charset="0"/>
            </a:endParaRPr>
          </a:p>
          <a:p>
            <a:pPr rtl="0">
              <a:spcBef>
                <a:spcPts val="0"/>
              </a:spcBef>
              <a:spcAft>
                <a:spcPts val="0"/>
              </a:spcAft>
            </a:pPr>
            <a:endParaRPr lang="en-US" sz="3000" b="0" i="0" u="none" strike="noStrike" dirty="0">
              <a:solidFill>
                <a:srgbClr val="000000"/>
              </a:solidFill>
              <a:effectLst/>
              <a:latin typeface="Arial" panose="020B0604020202020204" pitchFamily="34" charset="0"/>
              <a:cs typeface="Arial" panose="020B0604020202020204" pitchFamily="34" charset="0"/>
            </a:endParaRPr>
          </a:p>
          <a:p>
            <a:pPr rtl="0">
              <a:spcBef>
                <a:spcPts val="0"/>
              </a:spcBef>
              <a:spcAft>
                <a:spcPts val="0"/>
              </a:spcAft>
            </a:pPr>
            <a:r>
              <a:rPr lang="en-US" sz="3000" b="0" i="0" u="none" strike="noStrike" dirty="0">
                <a:solidFill>
                  <a:srgbClr val="000000"/>
                </a:solidFill>
                <a:effectLst/>
                <a:latin typeface="Arial" panose="020B0604020202020204" pitchFamily="34" charset="0"/>
                <a:cs typeface="Arial" panose="020B0604020202020204" pitchFamily="34" charset="0"/>
              </a:rPr>
              <a:t>Given the fellowship’s strong interest in this project, the subcommittee gave much consideration to how the need for maintaining confidentiality could be balanced with the need for unity and transparency. </a:t>
            </a:r>
            <a:endParaRPr lang="en-US" sz="3000" dirty="0">
              <a:latin typeface="Arial" panose="020B0604020202020204" pitchFamily="34" charset="0"/>
              <a:cs typeface="Arial" panose="020B0604020202020204" pitchFamily="34" charset="0"/>
            </a:endParaRPr>
          </a:p>
          <a:p>
            <a:pPr rtl="0">
              <a:spcBef>
                <a:spcPts val="0"/>
              </a:spcBef>
              <a:spcAft>
                <a:spcPts val="0"/>
              </a:spcAft>
            </a:pPr>
            <a:endParaRPr lang="en-US" sz="3000" b="0" i="0" u="none" strike="noStrike" dirty="0">
              <a:solidFill>
                <a:srgbClr val="000000"/>
              </a:solidFill>
              <a:effectLst/>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4491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F87B0-652C-6A4E-097E-2A892902D250}"/>
              </a:ext>
            </a:extLst>
          </p:cNvPr>
          <p:cNvSpPr>
            <a:spLocks noGrp="1"/>
          </p:cNvSpPr>
          <p:nvPr>
            <p:ph type="title"/>
          </p:nvPr>
        </p:nvSpPr>
        <p:spPr/>
        <p:txBody>
          <a:bodyPr/>
          <a:lstStyle/>
          <a:p>
            <a:r>
              <a:rPr lang="en-US" dirty="0">
                <a:solidFill>
                  <a:schemeClr val="tx1"/>
                </a:solidFill>
                <a:latin typeface="Arial" panose="020B0604020202020204" pitchFamily="34" charset="0"/>
                <a:cs typeface="Arial" panose="020B0604020202020204" pitchFamily="34" charset="0"/>
              </a:rPr>
              <a:t>The Reading Room…</a:t>
            </a:r>
          </a:p>
        </p:txBody>
      </p:sp>
      <p:sp>
        <p:nvSpPr>
          <p:cNvPr id="3" name="Content Placeholder 2">
            <a:extLst>
              <a:ext uri="{FF2B5EF4-FFF2-40B4-BE49-F238E27FC236}">
                <a16:creationId xmlns:a16="http://schemas.microsoft.com/office/drawing/2014/main" id="{AECC2F7F-9D32-6543-21D7-C15DBD59EEAC}"/>
              </a:ext>
            </a:extLst>
          </p:cNvPr>
          <p:cNvSpPr>
            <a:spLocks noGrp="1"/>
          </p:cNvSpPr>
          <p:nvPr>
            <p:ph idx="1"/>
          </p:nvPr>
        </p:nvSpPr>
        <p:spPr>
          <a:xfrm>
            <a:off x="358346" y="1223320"/>
            <a:ext cx="8915656" cy="5313404"/>
          </a:xfrm>
        </p:spPr>
        <p:txBody>
          <a:bodyPr>
            <a:normAutofit fontScale="92500" lnSpcReduction="10000"/>
          </a:bodyPr>
          <a:lstStyle/>
          <a:p>
            <a:pPr rtl="0">
              <a:spcBef>
                <a:spcPts val="0"/>
              </a:spcBef>
              <a:spcAft>
                <a:spcPts val="0"/>
              </a:spcAft>
            </a:pPr>
            <a:r>
              <a:rPr lang="en-US" sz="3000" b="0" i="0" u="none" strike="noStrike" dirty="0">
                <a:solidFill>
                  <a:srgbClr val="000000"/>
                </a:solidFill>
                <a:effectLst/>
                <a:latin typeface="Arial" panose="020B0604020202020204" pitchFamily="34" charset="0"/>
                <a:cs typeface="Arial" panose="020B0604020202020204" pitchFamily="34" charset="0"/>
              </a:rPr>
              <a:t>To ensure confidentiality in the process it was decided to create a controlled environment: </a:t>
            </a:r>
            <a:r>
              <a:rPr lang="en-US" sz="3000" dirty="0">
                <a:solidFill>
                  <a:srgbClr val="000000"/>
                </a:solidFill>
                <a:latin typeface="Arial" panose="020B0604020202020204" pitchFamily="34" charset="0"/>
                <a:cs typeface="Arial" panose="020B0604020202020204" pitchFamily="34" charset="0"/>
              </a:rPr>
              <a:t>a designated room; with </a:t>
            </a:r>
            <a:r>
              <a:rPr lang="en-US" sz="3000" b="0" i="0" u="none" strike="noStrike" dirty="0">
                <a:solidFill>
                  <a:srgbClr val="000000"/>
                </a:solidFill>
                <a:effectLst/>
                <a:latin typeface="Arial" panose="020B0604020202020204" pitchFamily="34" charset="0"/>
                <a:cs typeface="Arial" panose="020B0604020202020204" pitchFamily="34" charset="0"/>
              </a:rPr>
              <a:t>no cellphones or recording devices allowed; and monitored by members of the Trustees</a:t>
            </a:r>
            <a:r>
              <a:rPr lang="en-US" sz="3000" dirty="0">
                <a:latin typeface="Arial" panose="020B0604020202020204" pitchFamily="34" charset="0"/>
                <a:cs typeface="Arial" panose="020B0604020202020204" pitchFamily="34" charset="0"/>
              </a:rPr>
              <a:t> </a:t>
            </a:r>
            <a:r>
              <a:rPr lang="en-US" sz="3000" b="0" i="0" u="none" strike="noStrike" dirty="0">
                <a:solidFill>
                  <a:srgbClr val="000000"/>
                </a:solidFill>
                <a:effectLst/>
                <a:latin typeface="Arial" panose="020B0604020202020204" pitchFamily="34" charset="0"/>
                <a:cs typeface="Arial" panose="020B0604020202020204" pitchFamily="34" charset="0"/>
              </a:rPr>
              <a:t>Literature Committee. </a:t>
            </a:r>
          </a:p>
          <a:p>
            <a:pPr rtl="0">
              <a:spcBef>
                <a:spcPts val="0"/>
              </a:spcBef>
              <a:spcAft>
                <a:spcPts val="0"/>
              </a:spcAft>
            </a:pPr>
            <a:endParaRPr lang="en-US" sz="3000" dirty="0">
              <a:solidFill>
                <a:srgbClr val="000000"/>
              </a:solidFill>
              <a:latin typeface="Arial" panose="020B0604020202020204" pitchFamily="34" charset="0"/>
              <a:cs typeface="Arial" panose="020B0604020202020204" pitchFamily="34" charset="0"/>
            </a:endParaRPr>
          </a:p>
          <a:p>
            <a:pPr rtl="0">
              <a:spcBef>
                <a:spcPts val="0"/>
              </a:spcBef>
              <a:spcAft>
                <a:spcPts val="0"/>
              </a:spcAft>
            </a:pPr>
            <a:r>
              <a:rPr lang="en-US" sz="3000" b="0" i="0" u="none" strike="noStrike" dirty="0">
                <a:solidFill>
                  <a:srgbClr val="000000"/>
                </a:solidFill>
                <a:effectLst/>
                <a:latin typeface="Arial" panose="020B0604020202020204" pitchFamily="34" charset="0"/>
                <a:cs typeface="Arial" panose="020B0604020202020204" pitchFamily="34" charset="0"/>
              </a:rPr>
              <a:t>We worked with the Trustees Conference Committee to</a:t>
            </a:r>
            <a:r>
              <a:rPr lang="en-US" sz="3000" dirty="0">
                <a:latin typeface="Arial" panose="020B0604020202020204" pitchFamily="34" charset="0"/>
                <a:cs typeface="Arial" panose="020B0604020202020204" pitchFamily="34" charset="0"/>
              </a:rPr>
              <a:t> </a:t>
            </a:r>
            <a:r>
              <a:rPr lang="en-US" sz="3000" b="0" i="0" u="none" strike="noStrike" dirty="0">
                <a:solidFill>
                  <a:srgbClr val="000000"/>
                </a:solidFill>
                <a:effectLst/>
                <a:latin typeface="Arial" panose="020B0604020202020204" pitchFamily="34" charset="0"/>
                <a:cs typeface="Arial" panose="020B0604020202020204" pitchFamily="34" charset="0"/>
              </a:rPr>
              <a:t>schedule hours for each Conference member during Conference week. </a:t>
            </a:r>
          </a:p>
          <a:p>
            <a:pPr rtl="0">
              <a:spcBef>
                <a:spcPts val="0"/>
              </a:spcBef>
              <a:spcAft>
                <a:spcPts val="0"/>
              </a:spcAft>
            </a:pPr>
            <a:endParaRPr lang="en-US" sz="3000" dirty="0">
              <a:solidFill>
                <a:srgbClr val="000000"/>
              </a:solidFill>
              <a:latin typeface="Arial" panose="020B0604020202020204" pitchFamily="34" charset="0"/>
              <a:cs typeface="Arial" panose="020B0604020202020204" pitchFamily="34" charset="0"/>
            </a:endParaRPr>
          </a:p>
          <a:p>
            <a:pPr rtl="0">
              <a:spcBef>
                <a:spcPts val="0"/>
              </a:spcBef>
              <a:spcAft>
                <a:spcPts val="0"/>
              </a:spcAft>
            </a:pPr>
            <a:r>
              <a:rPr lang="en-US" sz="3000" b="0" i="0" u="none" strike="noStrike" dirty="0">
                <a:solidFill>
                  <a:srgbClr val="000000"/>
                </a:solidFill>
                <a:effectLst/>
                <a:latin typeface="Arial" panose="020B0604020202020204" pitchFamily="34" charset="0"/>
                <a:cs typeface="Arial" panose="020B0604020202020204" pitchFamily="34" charset="0"/>
              </a:rPr>
              <a:t>Afterwards, a sharing session was held, and Conference members gave their impressions and suggestions on the first 6 chapters.</a:t>
            </a: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9896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42338-CE98-9FA6-1FA0-AF80EB6BE7CB}"/>
              </a:ext>
            </a:extLst>
          </p:cNvPr>
          <p:cNvSpPr>
            <a:spLocks noGrp="1"/>
          </p:cNvSpPr>
          <p:nvPr>
            <p:ph type="title"/>
          </p:nvPr>
        </p:nvSpPr>
        <p:spPr/>
        <p:txBody>
          <a:bodyPr/>
          <a:lstStyle/>
          <a:p>
            <a:r>
              <a:rPr lang="en-US" dirty="0">
                <a:solidFill>
                  <a:schemeClr val="tx1"/>
                </a:solidFill>
                <a:latin typeface="Arial" panose="020B0604020202020204" pitchFamily="34" charset="0"/>
                <a:cs typeface="Arial" panose="020B0604020202020204" pitchFamily="34" charset="0"/>
              </a:rPr>
              <a:t>Post 73</a:t>
            </a:r>
            <a:r>
              <a:rPr lang="en-US" baseline="30000" dirty="0">
                <a:solidFill>
                  <a:schemeClr val="tx1"/>
                </a:solidFill>
                <a:latin typeface="Arial" panose="020B0604020202020204" pitchFamily="34" charset="0"/>
                <a:cs typeface="Arial" panose="020B0604020202020204" pitchFamily="34" charset="0"/>
              </a:rPr>
              <a:t>rd</a:t>
            </a:r>
            <a:r>
              <a:rPr lang="en-US" dirty="0">
                <a:solidFill>
                  <a:schemeClr val="tx1"/>
                </a:solidFill>
                <a:latin typeface="Arial" panose="020B0604020202020204" pitchFamily="34" charset="0"/>
                <a:cs typeface="Arial" panose="020B0604020202020204" pitchFamily="34" charset="0"/>
              </a:rPr>
              <a:t> General Service Conference…</a:t>
            </a:r>
          </a:p>
        </p:txBody>
      </p:sp>
      <p:sp>
        <p:nvSpPr>
          <p:cNvPr id="3" name="Content Placeholder 2">
            <a:extLst>
              <a:ext uri="{FF2B5EF4-FFF2-40B4-BE49-F238E27FC236}">
                <a16:creationId xmlns:a16="http://schemas.microsoft.com/office/drawing/2014/main" id="{9490D486-0B64-FC2B-5D31-D4E77EAA8CE7}"/>
              </a:ext>
            </a:extLst>
          </p:cNvPr>
          <p:cNvSpPr>
            <a:spLocks noGrp="1"/>
          </p:cNvSpPr>
          <p:nvPr>
            <p:ph idx="1"/>
          </p:nvPr>
        </p:nvSpPr>
        <p:spPr>
          <a:xfrm>
            <a:off x="677334" y="1468073"/>
            <a:ext cx="8596668" cy="5276676"/>
          </a:xfrm>
        </p:spPr>
        <p:txBody>
          <a:bodyPr>
            <a:noAutofit/>
          </a:bodyPr>
          <a:lstStyle/>
          <a:p>
            <a:r>
              <a:rPr lang="en-US" sz="2800" dirty="0">
                <a:latin typeface="Arial" panose="020B0604020202020204" pitchFamily="34" charset="0"/>
                <a:cs typeface="Arial" panose="020B0604020202020204" pitchFamily="34" charset="0"/>
              </a:rPr>
              <a:t>Feedback from the Conference members provided to the writer and incorporated in the draft text.</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subcommittee </a:t>
            </a:r>
            <a:r>
              <a:rPr lang="en-CA" sz="2800" dirty="0"/>
              <a:t>has reviewed and provided suggestions on the complete text.</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Another reading room with the full draft is planned for the 74</a:t>
            </a:r>
            <a:r>
              <a:rPr lang="en-US" sz="2800" baseline="30000" dirty="0">
                <a:latin typeface="Arial" panose="020B0604020202020204" pitchFamily="34" charset="0"/>
                <a:cs typeface="Arial" panose="020B0604020202020204" pitchFamily="34" charset="0"/>
              </a:rPr>
              <a:t>th</a:t>
            </a:r>
            <a:r>
              <a:rPr lang="en-US" sz="2800" dirty="0">
                <a:latin typeface="Arial" panose="020B0604020202020204" pitchFamily="34" charset="0"/>
                <a:cs typeface="Arial" panose="020B0604020202020204" pitchFamily="34" charset="0"/>
              </a:rPr>
              <a:t> General Service Conference in April 2024.</a:t>
            </a:r>
          </a:p>
        </p:txBody>
      </p:sp>
    </p:spTree>
    <p:extLst>
      <p:ext uri="{BB962C8B-B14F-4D97-AF65-F5344CB8AC3E}">
        <p14:creationId xmlns:p14="http://schemas.microsoft.com/office/powerpoint/2010/main" val="520658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46C4-7121-5336-7B05-1D52A042E89A}"/>
              </a:ext>
            </a:extLst>
          </p:cNvPr>
          <p:cNvSpPr>
            <a:spLocks noGrp="1"/>
          </p:cNvSpPr>
          <p:nvPr>
            <p:ph type="title"/>
          </p:nvPr>
        </p:nvSpPr>
        <p:spPr/>
        <p:txBody>
          <a:bodyPr>
            <a:normAutofit/>
          </a:bodyPr>
          <a:lstStyle/>
          <a:p>
            <a:r>
              <a:rPr lang="en-US" b="0" i="0" u="none" strike="noStrike" dirty="0">
                <a:solidFill>
                  <a:schemeClr val="tx1"/>
                </a:solidFill>
                <a:effectLst/>
                <a:latin typeface="Arial" panose="020B0604020202020204" pitchFamily="34" charset="0"/>
              </a:rPr>
              <a:t>In closing…</a:t>
            </a:r>
            <a:endParaRPr lang="en-US" dirty="0">
              <a:solidFill>
                <a:schemeClr val="tx1"/>
              </a:solidFill>
            </a:endParaRPr>
          </a:p>
        </p:txBody>
      </p:sp>
      <p:sp>
        <p:nvSpPr>
          <p:cNvPr id="3" name="Content Placeholder 2">
            <a:extLst>
              <a:ext uri="{FF2B5EF4-FFF2-40B4-BE49-F238E27FC236}">
                <a16:creationId xmlns:a16="http://schemas.microsoft.com/office/drawing/2014/main" id="{E4E889F9-FFAD-E7FC-14AA-BA1A2672F9F7}"/>
              </a:ext>
            </a:extLst>
          </p:cNvPr>
          <p:cNvSpPr>
            <a:spLocks noGrp="1"/>
          </p:cNvSpPr>
          <p:nvPr>
            <p:ph idx="1"/>
          </p:nvPr>
        </p:nvSpPr>
        <p:spPr>
          <a:xfrm>
            <a:off x="677333" y="1488613"/>
            <a:ext cx="9037117" cy="4987688"/>
          </a:xfrm>
        </p:spPr>
        <p:txBody>
          <a:bodyPr>
            <a:normAutofit lnSpcReduction="10000"/>
          </a:bodyPr>
          <a:lstStyle/>
          <a:p>
            <a:r>
              <a:rPr lang="en-US" sz="2800" dirty="0">
                <a:solidFill>
                  <a:srgbClr val="000000"/>
                </a:solidFill>
                <a:latin typeface="Arial" panose="020B0604020202020204" pitchFamily="34" charset="0"/>
              </a:rPr>
              <a:t>Comments from the Conference members:</a:t>
            </a:r>
          </a:p>
          <a:p>
            <a:endParaRPr lang="en-US" sz="2800" dirty="0">
              <a:solidFill>
                <a:srgbClr val="000000"/>
              </a:solidFill>
              <a:latin typeface="Arial" panose="020B0604020202020204" pitchFamily="34" charset="0"/>
            </a:endParaRPr>
          </a:p>
          <a:p>
            <a:pPr lvl="1"/>
            <a:r>
              <a:rPr lang="en-US" sz="2600" dirty="0">
                <a:solidFill>
                  <a:srgbClr val="000000"/>
                </a:solidFill>
                <a:latin typeface="Arial" panose="020B0604020202020204" pitchFamily="34" charset="0"/>
              </a:rPr>
              <a:t>Not too impressed with the samples from last year. This week the book makes sense. I am convinced that we need to see this through to the finish </a:t>
            </a:r>
            <a:r>
              <a:rPr lang="en-US" sz="2600">
                <a:solidFill>
                  <a:srgbClr val="000000"/>
                </a:solidFill>
                <a:latin typeface="Arial" panose="020B0604020202020204" pitchFamily="34" charset="0"/>
              </a:rPr>
              <a:t>line.</a:t>
            </a:r>
          </a:p>
          <a:p>
            <a:pPr lvl="1"/>
            <a:r>
              <a:rPr lang="en-US" sz="2600">
                <a:solidFill>
                  <a:srgbClr val="000000"/>
                </a:solidFill>
                <a:latin typeface="Arial" panose="020B0604020202020204" pitchFamily="34" charset="0"/>
              </a:rPr>
              <a:t>Was </a:t>
            </a:r>
            <a:r>
              <a:rPr lang="en-US" sz="2600" dirty="0">
                <a:solidFill>
                  <a:srgbClr val="000000"/>
                </a:solidFill>
                <a:latin typeface="Arial" panose="020B0604020202020204" pitchFamily="34" charset="0"/>
              </a:rPr>
              <a:t>against it but I have evolved, struck by how beautiful and respectful it was. This is the most loving thing we have done for the still suffering alcoholics.</a:t>
            </a:r>
          </a:p>
          <a:p>
            <a:pPr lvl="1"/>
            <a:r>
              <a:rPr lang="en-US" sz="2600" b="0" i="0" u="none" strike="noStrike" dirty="0">
                <a:solidFill>
                  <a:srgbClr val="000000"/>
                </a:solidFill>
                <a:effectLst/>
                <a:latin typeface="Arial" panose="020B0604020202020204" pitchFamily="34" charset="0"/>
              </a:rPr>
              <a:t>Lots of fear in my area, thank you for all the work to make this week possible, I think this tool will save lives please make it available in as many formats as possible as soon as possible.</a:t>
            </a:r>
            <a:endParaRPr lang="en-US" sz="2600" dirty="0"/>
          </a:p>
        </p:txBody>
      </p:sp>
    </p:spTree>
    <p:extLst>
      <p:ext uri="{BB962C8B-B14F-4D97-AF65-F5344CB8AC3E}">
        <p14:creationId xmlns:p14="http://schemas.microsoft.com/office/powerpoint/2010/main" val="293543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4C5C4-CD7D-4AFE-EEF0-FBC53278C59E}"/>
              </a:ext>
            </a:extLst>
          </p:cNvPr>
          <p:cNvSpPr>
            <a:spLocks noGrp="1"/>
          </p:cNvSpPr>
          <p:nvPr>
            <p:ph type="title"/>
          </p:nvPr>
        </p:nvSpPr>
        <p:spPr/>
        <p:txBody>
          <a:bodyPr/>
          <a:lstStyle/>
          <a:p>
            <a:r>
              <a:rPr lang="en-US" dirty="0">
                <a:solidFill>
                  <a:schemeClr val="tx1"/>
                </a:solidFill>
                <a:latin typeface="Arial" panose="020B0604020202020204" pitchFamily="34" charset="0"/>
                <a:cs typeface="Arial" panose="020B0604020202020204" pitchFamily="34" charset="0"/>
              </a:rPr>
              <a:t>Some history…</a:t>
            </a:r>
          </a:p>
        </p:txBody>
      </p:sp>
      <p:sp>
        <p:nvSpPr>
          <p:cNvPr id="3" name="Content Placeholder 2">
            <a:extLst>
              <a:ext uri="{FF2B5EF4-FFF2-40B4-BE49-F238E27FC236}">
                <a16:creationId xmlns:a16="http://schemas.microsoft.com/office/drawing/2014/main" id="{699C812B-52F2-9766-92E9-C78DC4C690C6}"/>
              </a:ext>
            </a:extLst>
          </p:cNvPr>
          <p:cNvSpPr>
            <a:spLocks noGrp="1"/>
          </p:cNvSpPr>
          <p:nvPr>
            <p:ph idx="1"/>
          </p:nvPr>
        </p:nvSpPr>
        <p:spPr>
          <a:xfrm>
            <a:off x="457200" y="1482811"/>
            <a:ext cx="8816802" cy="5177481"/>
          </a:xfrm>
        </p:spPr>
        <p:txBody>
          <a:bodyPr>
            <a:normAutofit/>
          </a:bodyPr>
          <a:lstStyle/>
          <a:p>
            <a:r>
              <a:rPr lang="en-US" sz="2800" b="0" i="0" u="none" strike="noStrike" dirty="0">
                <a:solidFill>
                  <a:schemeClr val="tx1"/>
                </a:solidFill>
                <a:effectLst/>
                <a:latin typeface="Arial" panose="020B0604020202020204" pitchFamily="34" charset="0"/>
              </a:rPr>
              <a:t>Discussion at the 66th General Service Conference in 2016 resulted in an additional committee consideration* that: </a:t>
            </a:r>
          </a:p>
          <a:p>
            <a:pPr marL="0" indent="0">
              <a:buNone/>
            </a:pPr>
            <a:r>
              <a:rPr lang="en-US" sz="2800" b="1" i="1" u="none" strike="noStrike" dirty="0">
                <a:solidFill>
                  <a:schemeClr val="tx1"/>
                </a:solidFill>
                <a:effectLst/>
                <a:latin typeface="Arial" panose="020B0604020202020204" pitchFamily="34" charset="0"/>
              </a:rPr>
              <a:t>“the need for ‘plain-language’ recovery literature be explored by the Trustees’ Literature Committee as a way to make the life-saving message of Alcoholics Anonymous more accessible.”</a:t>
            </a:r>
          </a:p>
          <a:p>
            <a:pPr marL="0" indent="0">
              <a:buNone/>
            </a:pPr>
            <a:endParaRPr lang="en-US" sz="2800" i="1" dirty="0">
              <a:solidFill>
                <a:schemeClr val="tx1"/>
              </a:solidFill>
              <a:latin typeface="Arial" panose="020B0604020202020204" pitchFamily="34" charset="0"/>
            </a:endParaRPr>
          </a:p>
          <a:p>
            <a:pPr marL="0" indent="0">
              <a:buNone/>
            </a:pPr>
            <a:r>
              <a:rPr lang="en-US" sz="2000" i="1" dirty="0">
                <a:solidFill>
                  <a:schemeClr val="tx1"/>
                </a:solidFill>
                <a:latin typeface="Arial" panose="020B0604020202020204" pitchFamily="34" charset="0"/>
              </a:rPr>
              <a:t>(*An item that was discussed by a Conference committee, but with no action taken or recommendation made to the Conference as a whole. Serves as a suggestion to the corresponding trustees’ committee.)</a:t>
            </a:r>
            <a:endParaRPr lang="en-US" sz="2000" i="1" dirty="0">
              <a:solidFill>
                <a:schemeClr val="tx1"/>
              </a:solidFill>
            </a:endParaRPr>
          </a:p>
        </p:txBody>
      </p:sp>
    </p:spTree>
    <p:extLst>
      <p:ext uri="{BB962C8B-B14F-4D97-AF65-F5344CB8AC3E}">
        <p14:creationId xmlns:p14="http://schemas.microsoft.com/office/powerpoint/2010/main" val="2293621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AF7F8-3FCD-7B37-9FC2-39E0E4C129B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CF0261E-B850-F5B5-3146-700E9FB86F5D}"/>
              </a:ext>
            </a:extLst>
          </p:cNvPr>
          <p:cNvSpPr>
            <a:spLocks noGrp="1"/>
          </p:cNvSpPr>
          <p:nvPr>
            <p:ph idx="1"/>
          </p:nvPr>
        </p:nvSpPr>
        <p:spPr/>
        <p:txBody>
          <a:bodyPr anchor="ctr">
            <a:normAutofit/>
          </a:bodyPr>
          <a:lstStyle/>
          <a:p>
            <a:pPr marL="0" indent="0" algn="ctr">
              <a:buNone/>
            </a:pPr>
            <a:r>
              <a:rPr lang="en-US" sz="5400"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1948566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1E72B-EA07-EF4A-B5E8-5424D14BB3E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B558A7-6D7F-BE42-A834-EBAF409012D7}"/>
              </a:ext>
            </a:extLst>
          </p:cNvPr>
          <p:cNvSpPr>
            <a:spLocks noGrp="1"/>
          </p:cNvSpPr>
          <p:nvPr>
            <p:ph idx="1"/>
          </p:nvPr>
        </p:nvSpPr>
        <p:spPr/>
        <p:txBody>
          <a:bodyPr>
            <a:normAutofit/>
          </a:bodyPr>
          <a:lstStyle/>
          <a:p>
            <a:r>
              <a:rPr lang="en-US" sz="2800" b="0" i="0" u="none" strike="noStrike" dirty="0">
                <a:solidFill>
                  <a:schemeClr val="tx1"/>
                </a:solidFill>
                <a:effectLst/>
                <a:latin typeface="Arial" panose="020B0604020202020204" pitchFamily="34" charset="0"/>
              </a:rPr>
              <a:t>That exploration led to the creation of subcommittees for </a:t>
            </a:r>
            <a:r>
              <a:rPr lang="en-US" sz="2800" b="0" i="1" u="none" strike="noStrike" dirty="0">
                <a:solidFill>
                  <a:schemeClr val="tx1"/>
                </a:solidFill>
                <a:effectLst/>
                <a:latin typeface="Arial" panose="020B0604020202020204" pitchFamily="34" charset="0"/>
              </a:rPr>
              <a:t>Researching Issues, Possible Tools and Access to the Book</a:t>
            </a:r>
            <a:r>
              <a:rPr lang="en-US" sz="2800" b="0" i="0" u="none" strike="noStrike" dirty="0">
                <a:solidFill>
                  <a:schemeClr val="tx1"/>
                </a:solidFill>
                <a:effectLst/>
                <a:latin typeface="Arial" panose="020B0604020202020204" pitchFamily="34" charset="0"/>
              </a:rPr>
              <a:t>, known as RIPTAB-I and RIPTAB-II.</a:t>
            </a:r>
          </a:p>
          <a:p>
            <a:pPr marL="0" indent="0">
              <a:buNone/>
            </a:pPr>
            <a:endParaRPr lang="en-US" sz="2800" dirty="0">
              <a:solidFill>
                <a:schemeClr val="tx1"/>
              </a:solidFill>
            </a:endParaRPr>
          </a:p>
        </p:txBody>
      </p:sp>
    </p:spTree>
    <p:extLst>
      <p:ext uri="{BB962C8B-B14F-4D97-AF65-F5344CB8AC3E}">
        <p14:creationId xmlns:p14="http://schemas.microsoft.com/office/powerpoint/2010/main" val="3262080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87A54-0185-ED30-0950-9F9C4D5959E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F2A16F5-4EC6-D2BC-298F-39364A23E8C2}"/>
              </a:ext>
            </a:extLst>
          </p:cNvPr>
          <p:cNvSpPr>
            <a:spLocks noGrp="1"/>
          </p:cNvSpPr>
          <p:nvPr>
            <p:ph idx="1"/>
          </p:nvPr>
        </p:nvSpPr>
        <p:spPr>
          <a:xfrm>
            <a:off x="677334" y="1710047"/>
            <a:ext cx="8596668" cy="4331315"/>
          </a:xfrm>
        </p:spPr>
        <p:txBody>
          <a:bodyPr>
            <a:noAutofit/>
          </a:bodyPr>
          <a:lstStyle/>
          <a:p>
            <a:r>
              <a:rPr lang="en-US" sz="2800" b="0" i="0" u="none" strike="noStrike" dirty="0">
                <a:solidFill>
                  <a:srgbClr val="000000"/>
                </a:solidFill>
                <a:effectLst/>
                <a:latin typeface="Arial" panose="020B0604020202020204" pitchFamily="34" charset="0"/>
              </a:rPr>
              <a:t>In RIPTAB-I, they looked at established literacy levels to guide discussions of what language comprehension skills a reader - a prospective member - would need to comprehend the book, Alcoholics Anonymous. </a:t>
            </a:r>
          </a:p>
          <a:p>
            <a:r>
              <a:rPr lang="en-US" sz="2800" b="0" i="0" u="none" strike="noStrike" dirty="0">
                <a:solidFill>
                  <a:srgbClr val="000000"/>
                </a:solidFill>
                <a:effectLst/>
                <a:latin typeface="Arial" panose="020B0604020202020204" pitchFamily="34" charset="0"/>
              </a:rPr>
              <a:t>And they reviewed what other simplified “recovery” materials were being used by members to meet those needs.</a:t>
            </a:r>
            <a:endParaRPr lang="en-US" sz="2800" dirty="0"/>
          </a:p>
        </p:txBody>
      </p:sp>
    </p:spTree>
    <p:extLst>
      <p:ext uri="{BB962C8B-B14F-4D97-AF65-F5344CB8AC3E}">
        <p14:creationId xmlns:p14="http://schemas.microsoft.com/office/powerpoint/2010/main" val="278039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82B5D-FC3D-24A5-5E6F-27E65BFAAAD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6BC2674-0E30-5995-5F41-28B3A83DA30F}"/>
              </a:ext>
            </a:extLst>
          </p:cNvPr>
          <p:cNvSpPr>
            <a:spLocks noGrp="1"/>
          </p:cNvSpPr>
          <p:nvPr>
            <p:ph idx="1"/>
          </p:nvPr>
        </p:nvSpPr>
        <p:spPr>
          <a:xfrm>
            <a:off x="570016" y="510639"/>
            <a:ext cx="8703986" cy="5530723"/>
          </a:xfrm>
        </p:spPr>
        <p:txBody>
          <a:bodyPr>
            <a:noAutofit/>
          </a:bodyPr>
          <a:lstStyle/>
          <a:p>
            <a:pPr rtl="0">
              <a:spcBef>
                <a:spcPts val="0"/>
              </a:spcBef>
              <a:spcAft>
                <a:spcPts val="0"/>
              </a:spcAft>
            </a:pPr>
            <a:r>
              <a:rPr lang="en-US" sz="2800" b="0" i="0" u="none" strike="noStrike" dirty="0">
                <a:solidFill>
                  <a:srgbClr val="000000"/>
                </a:solidFill>
                <a:effectLst/>
                <a:latin typeface="Arial" panose="020B0604020202020204" pitchFamily="34" charset="0"/>
              </a:rPr>
              <a:t>The subcommittee concluded that literacy concerns indeed reflected potential accessibility barriers and it learned how this can be related to factors such as education, ethnicity, English as first language, reading disabilities, brain injuries and incarceration.</a:t>
            </a:r>
          </a:p>
          <a:p>
            <a:pPr rtl="0">
              <a:spcBef>
                <a:spcPts val="0"/>
              </a:spcBef>
              <a:spcAft>
                <a:spcPts val="0"/>
              </a:spcAft>
            </a:pPr>
            <a:endParaRPr lang="en-US" sz="2800" b="0" dirty="0">
              <a:effectLst/>
            </a:endParaRPr>
          </a:p>
          <a:p>
            <a:r>
              <a:rPr lang="en-US" sz="2800" b="0" i="0" u="none" strike="noStrike" dirty="0">
                <a:solidFill>
                  <a:srgbClr val="000000"/>
                </a:solidFill>
                <a:effectLst/>
                <a:latin typeface="Arial" panose="020B0604020202020204" pitchFamily="34" charset="0"/>
              </a:rPr>
              <a:t>At the </a:t>
            </a:r>
            <a:r>
              <a:rPr lang="en-US" sz="2800" b="1" i="1" u="none" strike="noStrike" dirty="0">
                <a:solidFill>
                  <a:srgbClr val="000000"/>
                </a:solidFill>
                <a:effectLst/>
                <a:latin typeface="Arial" panose="020B0604020202020204" pitchFamily="34" charset="0"/>
              </a:rPr>
              <a:t>70</a:t>
            </a:r>
            <a:r>
              <a:rPr lang="en-US" sz="2800" b="1" i="1" u="none" strike="noStrike" baseline="30000" dirty="0">
                <a:solidFill>
                  <a:srgbClr val="000000"/>
                </a:solidFill>
                <a:effectLst/>
                <a:latin typeface="Arial" panose="020B0604020202020204" pitchFamily="34" charset="0"/>
              </a:rPr>
              <a:t>th</a:t>
            </a:r>
            <a:r>
              <a:rPr lang="en-US" sz="2800" b="1" i="1" u="none" strike="noStrike" dirty="0">
                <a:solidFill>
                  <a:srgbClr val="000000"/>
                </a:solidFill>
                <a:effectLst/>
                <a:latin typeface="Arial" panose="020B0604020202020204" pitchFamily="34" charset="0"/>
              </a:rPr>
              <a:t> General Service Conference in 2020</a:t>
            </a:r>
            <a:r>
              <a:rPr lang="en-US" sz="2800" b="0" i="0" u="none" strike="noStrike" dirty="0">
                <a:solidFill>
                  <a:srgbClr val="000000"/>
                </a:solidFill>
                <a:effectLst/>
                <a:latin typeface="Arial" panose="020B0604020202020204" pitchFamily="34" charset="0"/>
              </a:rPr>
              <a:t>, the Conference Literature Committee requested the trustees make available the RIPTAB presentation. A video of that presentation was produced and distributed with a request for feedback. </a:t>
            </a:r>
            <a:endParaRPr lang="en-US" sz="2800" dirty="0"/>
          </a:p>
        </p:txBody>
      </p:sp>
    </p:spTree>
    <p:extLst>
      <p:ext uri="{BB962C8B-B14F-4D97-AF65-F5344CB8AC3E}">
        <p14:creationId xmlns:p14="http://schemas.microsoft.com/office/powerpoint/2010/main" val="14723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6032-2B43-6B44-34CD-B3AC6F47713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70CB7F-6FC2-7DF1-7C3F-F40A19E9F794}"/>
              </a:ext>
            </a:extLst>
          </p:cNvPr>
          <p:cNvSpPr>
            <a:spLocks noGrp="1"/>
          </p:cNvSpPr>
          <p:nvPr>
            <p:ph idx="1"/>
          </p:nvPr>
        </p:nvSpPr>
        <p:spPr>
          <a:xfrm>
            <a:off x="581891" y="510639"/>
            <a:ext cx="8692111" cy="5878286"/>
          </a:xfrm>
        </p:spPr>
        <p:txBody>
          <a:bodyPr>
            <a:normAutofit lnSpcReduction="10000"/>
          </a:bodyPr>
          <a:lstStyle/>
          <a:p>
            <a:pPr rtl="0">
              <a:spcBef>
                <a:spcPts val="0"/>
              </a:spcBef>
              <a:spcAft>
                <a:spcPts val="0"/>
              </a:spcAft>
            </a:pPr>
            <a:r>
              <a:rPr lang="en-US" sz="2800" b="0" i="0" u="none" strike="noStrike" dirty="0">
                <a:solidFill>
                  <a:schemeClr val="tx1"/>
                </a:solidFill>
                <a:effectLst/>
                <a:latin typeface="Arial" panose="020B0604020202020204" pitchFamily="34" charset="0"/>
              </a:rPr>
              <a:t>RIPTAB-II was tasked with continuing the work which involved gathering further information about issues related to fellowship requests regarding the language of the Big Book. </a:t>
            </a:r>
          </a:p>
          <a:p>
            <a:pPr rtl="0">
              <a:spcBef>
                <a:spcPts val="0"/>
              </a:spcBef>
              <a:spcAft>
                <a:spcPts val="0"/>
              </a:spcAft>
            </a:pPr>
            <a:endParaRPr lang="en-US" sz="2800" b="0" dirty="0">
              <a:solidFill>
                <a:schemeClr val="tx1"/>
              </a:solidFill>
              <a:effectLst/>
            </a:endParaRPr>
          </a:p>
          <a:p>
            <a:pPr rtl="0">
              <a:spcBef>
                <a:spcPts val="0"/>
              </a:spcBef>
              <a:spcAft>
                <a:spcPts val="0"/>
              </a:spcAft>
            </a:pPr>
            <a:r>
              <a:rPr lang="en-US" sz="2800" b="0" i="0" u="none" strike="noStrike" dirty="0">
                <a:solidFill>
                  <a:schemeClr val="tx1"/>
                </a:solidFill>
                <a:effectLst/>
                <a:latin typeface="Arial" panose="020B0604020202020204" pitchFamily="34" charset="0"/>
              </a:rPr>
              <a:t>A progress report was then forwarded to the </a:t>
            </a:r>
            <a:r>
              <a:rPr lang="en-US" sz="2800" b="1" i="0" u="none" strike="noStrike" dirty="0">
                <a:solidFill>
                  <a:schemeClr val="tx1"/>
                </a:solidFill>
                <a:effectLst/>
                <a:latin typeface="Arial" panose="020B0604020202020204" pitchFamily="34" charset="0"/>
              </a:rPr>
              <a:t>2021 Conference Literature Committee </a:t>
            </a:r>
            <a:r>
              <a:rPr lang="en-US" sz="2800" b="0" i="0" u="none" strike="noStrike" dirty="0">
                <a:solidFill>
                  <a:schemeClr val="tx1"/>
                </a:solidFill>
                <a:effectLst/>
                <a:latin typeface="Arial" panose="020B0604020202020204" pitchFamily="34" charset="0"/>
              </a:rPr>
              <a:t>focused on accessibility and relatability of the Big Book in terms of reaching a wider </a:t>
            </a:r>
            <a:r>
              <a:rPr lang="en-US" sz="2800" b="0" i="0" u="none" strike="noStrike" dirty="0">
                <a:solidFill>
                  <a:srgbClr val="000000"/>
                </a:solidFill>
                <a:effectLst/>
                <a:latin typeface="Arial" panose="020B0604020202020204" pitchFamily="34" charset="0"/>
              </a:rPr>
              <a:t>demographic of alcoholics. </a:t>
            </a:r>
          </a:p>
          <a:p>
            <a:pPr rtl="0">
              <a:spcBef>
                <a:spcPts val="0"/>
              </a:spcBef>
              <a:spcAft>
                <a:spcPts val="0"/>
              </a:spcAft>
            </a:pPr>
            <a:endParaRPr lang="en-US" sz="2800" b="0" i="0" u="none" strike="noStrike" dirty="0">
              <a:solidFill>
                <a:srgbClr val="000000"/>
              </a:solidFill>
              <a:effectLst/>
              <a:latin typeface="Arial" panose="020B0604020202020204" pitchFamily="34" charset="0"/>
            </a:endParaRPr>
          </a:p>
          <a:p>
            <a:pPr rtl="0">
              <a:spcBef>
                <a:spcPts val="0"/>
              </a:spcBef>
              <a:spcAft>
                <a:spcPts val="0"/>
              </a:spcAft>
            </a:pPr>
            <a:r>
              <a:rPr lang="en-US" sz="2800" b="0" i="0" u="none" strike="noStrike" dirty="0">
                <a:solidFill>
                  <a:srgbClr val="000000"/>
                </a:solidFill>
                <a:effectLst/>
                <a:latin typeface="Arial" panose="020B0604020202020204" pitchFamily="34" charset="0"/>
              </a:rPr>
              <a:t>The idea of a new book was not meant to change or replace the Big Book, but rather </a:t>
            </a:r>
            <a:r>
              <a:rPr lang="en-US" sz="2800" b="1" i="0" u="none" strike="noStrike" dirty="0">
                <a:solidFill>
                  <a:srgbClr val="000000"/>
                </a:solidFill>
                <a:effectLst/>
                <a:latin typeface="Arial" panose="020B0604020202020204" pitchFamily="34" charset="0"/>
              </a:rPr>
              <a:t>to overcome barriers so the AA message might reach more suffering alcoholics</a:t>
            </a:r>
            <a:r>
              <a:rPr lang="en-US" sz="2800" b="0" i="0" u="none" strike="noStrike" dirty="0">
                <a:solidFill>
                  <a:srgbClr val="000000"/>
                </a:solidFill>
                <a:effectLst/>
                <a:latin typeface="Arial" panose="020B0604020202020204" pitchFamily="34" charset="0"/>
              </a:rPr>
              <a:t>.</a:t>
            </a:r>
            <a:endParaRPr lang="en-US" sz="2800" b="0" dirty="0">
              <a:solidFill>
                <a:schemeClr val="tx1"/>
              </a:solidFill>
              <a:effectLst/>
            </a:endParaRPr>
          </a:p>
          <a:p>
            <a:endParaRPr lang="en-US" dirty="0"/>
          </a:p>
        </p:txBody>
      </p:sp>
    </p:spTree>
    <p:extLst>
      <p:ext uri="{BB962C8B-B14F-4D97-AF65-F5344CB8AC3E}">
        <p14:creationId xmlns:p14="http://schemas.microsoft.com/office/powerpoint/2010/main" val="4180186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DC266-8CE1-D4C1-DC82-E07BD3C7EF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645D786-D922-FC01-18C6-16054FD2F399}"/>
              </a:ext>
            </a:extLst>
          </p:cNvPr>
          <p:cNvSpPr>
            <a:spLocks noGrp="1"/>
          </p:cNvSpPr>
          <p:nvPr>
            <p:ph idx="1"/>
          </p:nvPr>
        </p:nvSpPr>
        <p:spPr>
          <a:xfrm>
            <a:off x="486888" y="609601"/>
            <a:ext cx="8787114" cy="5431762"/>
          </a:xfrm>
        </p:spPr>
        <p:txBody>
          <a:bodyPr>
            <a:normAutofit/>
          </a:bodyPr>
          <a:lstStyle/>
          <a:p>
            <a:r>
              <a:rPr lang="en-US" sz="2800" b="0" i="0" u="none" strike="noStrike" dirty="0">
                <a:solidFill>
                  <a:schemeClr val="tx1"/>
                </a:solidFill>
                <a:effectLst/>
                <a:latin typeface="Arial" panose="020B0604020202020204" pitchFamily="34" charset="0"/>
              </a:rPr>
              <a:t>At the </a:t>
            </a:r>
            <a:r>
              <a:rPr lang="en-US" sz="2800" b="1" i="0" u="none" strike="noStrike" dirty="0">
                <a:solidFill>
                  <a:schemeClr val="tx1"/>
                </a:solidFill>
                <a:effectLst/>
                <a:latin typeface="Arial" panose="020B0604020202020204" pitchFamily="34" charset="0"/>
              </a:rPr>
              <a:t>71st General Service Conference </a:t>
            </a:r>
            <a:r>
              <a:rPr lang="en-US" sz="2800" b="0" i="0" u="none" strike="noStrike" dirty="0">
                <a:solidFill>
                  <a:schemeClr val="tx1"/>
                </a:solidFill>
                <a:effectLst/>
                <a:latin typeface="Arial" panose="020B0604020202020204" pitchFamily="34" charset="0"/>
              </a:rPr>
              <a:t>in April 2021, there was a Conference Advisory Action which recommended:</a:t>
            </a:r>
          </a:p>
          <a:p>
            <a:r>
              <a:rPr lang="en-US" sz="2800" b="0" i="0" u="none" strike="noStrike" dirty="0">
                <a:solidFill>
                  <a:schemeClr val="tx1"/>
                </a:solidFill>
                <a:effectLst/>
                <a:latin typeface="Arial" panose="020B0604020202020204" pitchFamily="34" charset="0"/>
              </a:rPr>
              <a:t> </a:t>
            </a:r>
            <a:r>
              <a:rPr lang="en-US" sz="2800" b="0" i="1" u="none" strike="noStrike" dirty="0">
                <a:solidFill>
                  <a:schemeClr val="tx1"/>
                </a:solidFill>
                <a:effectLst/>
                <a:latin typeface="Arial" panose="020B0604020202020204" pitchFamily="34" charset="0"/>
              </a:rPr>
              <a:t>“that a draft version of the book, Alcoholics Anonymous, be translated into </a:t>
            </a:r>
            <a:r>
              <a:rPr lang="en-US" sz="2800" b="1" i="1" u="none" strike="noStrike" dirty="0">
                <a:solidFill>
                  <a:schemeClr val="tx1"/>
                </a:solidFill>
                <a:effectLst/>
                <a:latin typeface="Arial" panose="020B0604020202020204" pitchFamily="34" charset="0"/>
              </a:rPr>
              <a:t>plain</a:t>
            </a:r>
            <a:r>
              <a:rPr lang="en-US" sz="2800" b="0" i="1" u="none" strike="noStrike" dirty="0">
                <a:solidFill>
                  <a:schemeClr val="tx1"/>
                </a:solidFill>
                <a:effectLst/>
                <a:latin typeface="Arial" panose="020B0604020202020204" pitchFamily="34" charset="0"/>
              </a:rPr>
              <a:t> and </a:t>
            </a:r>
            <a:r>
              <a:rPr lang="en-US" sz="2800" b="1" i="1" u="none" strike="noStrike" dirty="0">
                <a:solidFill>
                  <a:schemeClr val="tx1"/>
                </a:solidFill>
                <a:effectLst/>
                <a:latin typeface="Arial" panose="020B0604020202020204" pitchFamily="34" charset="0"/>
              </a:rPr>
              <a:t>simple</a:t>
            </a:r>
            <a:r>
              <a:rPr lang="en-US" sz="2800" b="0" i="1" u="none" strike="noStrike" dirty="0">
                <a:solidFill>
                  <a:schemeClr val="tx1"/>
                </a:solidFill>
                <a:effectLst/>
                <a:latin typeface="Arial" panose="020B0604020202020204" pitchFamily="34" charset="0"/>
              </a:rPr>
              <a:t> language and be developed in a way that is </a:t>
            </a:r>
            <a:r>
              <a:rPr lang="en-US" sz="2800" b="1" i="1" u="none" strike="noStrike" dirty="0">
                <a:solidFill>
                  <a:schemeClr val="tx1"/>
                </a:solidFill>
                <a:effectLst/>
                <a:latin typeface="Arial" panose="020B0604020202020204" pitchFamily="34" charset="0"/>
              </a:rPr>
              <a:t>accessible</a:t>
            </a:r>
            <a:r>
              <a:rPr lang="en-US" sz="2800" b="0" i="1" u="none" strike="noStrike" dirty="0">
                <a:solidFill>
                  <a:schemeClr val="tx1"/>
                </a:solidFill>
                <a:effectLst/>
                <a:latin typeface="Arial" panose="020B0604020202020204" pitchFamily="34" charset="0"/>
              </a:rPr>
              <a:t> and </a:t>
            </a:r>
            <a:r>
              <a:rPr lang="en-US" sz="2800" b="1" i="1" u="none" strike="noStrike" dirty="0">
                <a:solidFill>
                  <a:schemeClr val="tx1"/>
                </a:solidFill>
                <a:effectLst/>
                <a:latin typeface="Arial" panose="020B0604020202020204" pitchFamily="34" charset="0"/>
              </a:rPr>
              <a:t>relatable</a:t>
            </a:r>
            <a:r>
              <a:rPr lang="en-US" sz="2800" b="0" i="1" u="none" strike="noStrike" dirty="0">
                <a:solidFill>
                  <a:schemeClr val="tx1"/>
                </a:solidFill>
                <a:effectLst/>
                <a:latin typeface="Arial" panose="020B0604020202020204" pitchFamily="34" charset="0"/>
              </a:rPr>
              <a:t> to as wide of an audience as possible and that a progress report or draft be brought back to the 2022 Conference Literature Committee.”</a:t>
            </a:r>
            <a:endParaRPr lang="en-US" sz="2800" i="1" dirty="0">
              <a:solidFill>
                <a:schemeClr val="tx1"/>
              </a:solidFill>
            </a:endParaRPr>
          </a:p>
        </p:txBody>
      </p:sp>
    </p:spTree>
    <p:extLst>
      <p:ext uri="{BB962C8B-B14F-4D97-AF65-F5344CB8AC3E}">
        <p14:creationId xmlns:p14="http://schemas.microsoft.com/office/powerpoint/2010/main" val="2623580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alpha val="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CE489-461D-3EDF-A9F2-B0D50FDB711E}"/>
              </a:ext>
            </a:extLst>
          </p:cNvPr>
          <p:cNvSpPr>
            <a:spLocks noGrp="1"/>
          </p:cNvSpPr>
          <p:nvPr>
            <p:ph type="title"/>
          </p:nvPr>
        </p:nvSpPr>
        <p:spPr/>
        <p:txBody>
          <a:bodyPr/>
          <a:lstStyle/>
          <a:p>
            <a:r>
              <a:rPr lang="en-US" dirty="0">
                <a:solidFill>
                  <a:schemeClr val="tx1"/>
                </a:solidFill>
                <a:latin typeface="Arial" panose="020B0604020202020204" pitchFamily="34" charset="0"/>
                <a:cs typeface="Arial" panose="020B0604020202020204" pitchFamily="34" charset="0"/>
              </a:rPr>
              <a:t>A quick translation detour…</a:t>
            </a:r>
          </a:p>
        </p:txBody>
      </p:sp>
      <p:sp>
        <p:nvSpPr>
          <p:cNvPr id="3" name="Content Placeholder 2">
            <a:extLst>
              <a:ext uri="{FF2B5EF4-FFF2-40B4-BE49-F238E27FC236}">
                <a16:creationId xmlns:a16="http://schemas.microsoft.com/office/drawing/2014/main" id="{F7605537-39D0-0FBC-D8AC-BCDABA16B29D}"/>
              </a:ext>
            </a:extLst>
          </p:cNvPr>
          <p:cNvSpPr>
            <a:spLocks noGrp="1"/>
          </p:cNvSpPr>
          <p:nvPr>
            <p:ph idx="1"/>
          </p:nvPr>
        </p:nvSpPr>
        <p:spPr>
          <a:xfrm>
            <a:off x="677333" y="1930400"/>
            <a:ext cx="9137875" cy="3507361"/>
          </a:xfrm>
        </p:spPr>
        <p:txBody>
          <a:bodyPr anchor="ctr">
            <a:normAutofit lnSpcReduction="10000"/>
          </a:bodyPr>
          <a:lstStyle/>
          <a:p>
            <a:pPr>
              <a:lnSpc>
                <a:spcPct val="150000"/>
              </a:lnSpc>
              <a:buFont typeface="Wingdings" panose="05000000000000000000" pitchFamily="2" charset="2"/>
              <a:buChar char="Ø"/>
            </a:pPr>
            <a:r>
              <a:rPr lang="en-US" sz="2800" dirty="0">
                <a:latin typeface="Arial" panose="020B0604020202020204" pitchFamily="34" charset="0"/>
                <a:cs typeface="Arial" panose="020B0604020202020204" pitchFamily="34" charset="0"/>
              </a:rPr>
              <a:t>Current translation practices</a:t>
            </a:r>
          </a:p>
          <a:p>
            <a:pPr>
              <a:lnSpc>
                <a:spcPct val="150000"/>
              </a:lnSpc>
              <a:buFont typeface="Wingdings" panose="05000000000000000000" pitchFamily="2" charset="2"/>
              <a:buChar char="Ø"/>
            </a:pPr>
            <a:r>
              <a:rPr lang="en-US" sz="2800" dirty="0">
                <a:latin typeface="Arial" panose="020B0604020202020204" pitchFamily="34" charset="0"/>
                <a:cs typeface="Arial" panose="020B0604020202020204" pitchFamily="34" charset="0"/>
              </a:rPr>
              <a:t>No English/Plain Language dictionary</a:t>
            </a:r>
          </a:p>
          <a:p>
            <a:pPr>
              <a:lnSpc>
                <a:spcPct val="150000"/>
              </a:lnSpc>
              <a:buFont typeface="Wingdings" panose="05000000000000000000" pitchFamily="2" charset="2"/>
              <a:buChar char="Ø"/>
            </a:pPr>
            <a:r>
              <a:rPr lang="en-US" sz="2800" dirty="0">
                <a:latin typeface="Arial" panose="020B0604020202020204" pitchFamily="34" charset="0"/>
                <a:cs typeface="Arial" panose="020B0604020202020204" pitchFamily="34" charset="0"/>
              </a:rPr>
              <a:t>U.S. - Plain Writing Act of 2010</a:t>
            </a:r>
          </a:p>
          <a:p>
            <a:pPr>
              <a:lnSpc>
                <a:spcPct val="150000"/>
              </a:lnSpc>
              <a:buFont typeface="Wingdings" panose="05000000000000000000" pitchFamily="2" charset="2"/>
              <a:buChar char="Ø"/>
            </a:pPr>
            <a:r>
              <a:rPr lang="en-US" sz="2800" dirty="0">
                <a:latin typeface="Arial" panose="020B0604020202020204" pitchFamily="34" charset="0"/>
                <a:cs typeface="Arial" panose="020B0604020202020204" pitchFamily="34" charset="0"/>
              </a:rPr>
              <a:t>Government of Canada’ </a:t>
            </a:r>
            <a:r>
              <a:rPr lang="en-US" sz="2800" u="sng" dirty="0">
                <a:latin typeface="Arial" panose="020B0604020202020204" pitchFamily="34" charset="0"/>
                <a:cs typeface="Arial" panose="020B0604020202020204" pitchFamily="34" charset="0"/>
                <a:hlinkClick r:id="rId3"/>
              </a:rPr>
              <a:t>Directive on the Management of Communications</a:t>
            </a:r>
            <a:endParaRPr lang="en-US" sz="2800" dirty="0">
              <a:latin typeface="Arial" panose="020B060402020202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2664591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C2467-A041-5757-6A18-262159C94C15}"/>
              </a:ext>
            </a:extLst>
          </p:cNvPr>
          <p:cNvSpPr>
            <a:spLocks noGrp="1"/>
          </p:cNvSpPr>
          <p:nvPr>
            <p:ph type="title"/>
          </p:nvPr>
        </p:nvSpPr>
        <p:spPr/>
        <p:txBody>
          <a:bodyPr/>
          <a:lstStyle/>
          <a:p>
            <a:r>
              <a:rPr lang="en-US" dirty="0">
                <a:solidFill>
                  <a:schemeClr val="tx1"/>
                </a:solidFill>
                <a:latin typeface="Arial" panose="020B0604020202020204" pitchFamily="34" charset="0"/>
                <a:cs typeface="Arial" panose="020B0604020202020204" pitchFamily="34" charset="0"/>
              </a:rPr>
              <a:t>Post 71</a:t>
            </a:r>
            <a:r>
              <a:rPr lang="en-US" baseline="30000" dirty="0">
                <a:solidFill>
                  <a:schemeClr val="tx1"/>
                </a:solidFill>
                <a:latin typeface="Arial" panose="020B0604020202020204" pitchFamily="34" charset="0"/>
                <a:cs typeface="Arial" panose="020B0604020202020204" pitchFamily="34" charset="0"/>
              </a:rPr>
              <a:t>st</a:t>
            </a:r>
            <a:r>
              <a:rPr lang="en-US" dirty="0">
                <a:solidFill>
                  <a:schemeClr val="tx1"/>
                </a:solidFill>
                <a:latin typeface="Arial" panose="020B0604020202020204" pitchFamily="34" charset="0"/>
                <a:cs typeface="Arial" panose="020B0604020202020204" pitchFamily="34" charset="0"/>
              </a:rPr>
              <a:t> General Service Conference…</a:t>
            </a:r>
          </a:p>
        </p:txBody>
      </p:sp>
      <p:sp>
        <p:nvSpPr>
          <p:cNvPr id="3" name="Content Placeholder 2">
            <a:extLst>
              <a:ext uri="{FF2B5EF4-FFF2-40B4-BE49-F238E27FC236}">
                <a16:creationId xmlns:a16="http://schemas.microsoft.com/office/drawing/2014/main" id="{1F180637-3C8F-6630-9855-DAF3BB470DB8}"/>
              </a:ext>
            </a:extLst>
          </p:cNvPr>
          <p:cNvSpPr>
            <a:spLocks noGrp="1"/>
          </p:cNvSpPr>
          <p:nvPr>
            <p:ph idx="1"/>
          </p:nvPr>
        </p:nvSpPr>
        <p:spPr/>
        <p:txBody>
          <a:bodyPr>
            <a:normAutofit/>
          </a:bodyPr>
          <a:lstStyle/>
          <a:p>
            <a:r>
              <a:rPr lang="en-US" sz="2800" b="0" i="0" u="none" strike="noStrike" dirty="0">
                <a:solidFill>
                  <a:schemeClr val="tx1"/>
                </a:solidFill>
                <a:effectLst/>
                <a:latin typeface="Arial" panose="020B0604020202020204" pitchFamily="34" charset="0"/>
              </a:rPr>
              <a:t>In July 2021, at the meeting of the Trustees Literature Committee, a subcommittee was created to track the development of the Plain Language Big Book. Noting the Conference Committee’s request that the book be </a:t>
            </a:r>
            <a:r>
              <a:rPr lang="en-US" sz="2800" b="0" i="1" u="none" strike="noStrike" dirty="0">
                <a:solidFill>
                  <a:schemeClr val="tx1"/>
                </a:solidFill>
                <a:effectLst/>
                <a:latin typeface="Arial" panose="020B0604020202020204" pitchFamily="34" charset="0"/>
              </a:rPr>
              <a:t>“developed in a way that is </a:t>
            </a:r>
            <a:r>
              <a:rPr lang="en-US" sz="2800" b="1" i="1" u="none" strike="noStrike" dirty="0">
                <a:solidFill>
                  <a:schemeClr val="tx1"/>
                </a:solidFill>
                <a:effectLst/>
                <a:latin typeface="Arial" panose="020B0604020202020204" pitchFamily="34" charset="0"/>
              </a:rPr>
              <a:t>accessible</a:t>
            </a:r>
            <a:r>
              <a:rPr lang="en-US" sz="2800" b="0" i="1" u="none" strike="noStrike" dirty="0">
                <a:solidFill>
                  <a:schemeClr val="tx1"/>
                </a:solidFill>
                <a:effectLst/>
                <a:latin typeface="Arial" panose="020B0604020202020204" pitchFamily="34" charset="0"/>
              </a:rPr>
              <a:t> and </a:t>
            </a:r>
            <a:r>
              <a:rPr lang="en-US" sz="2800" b="1" i="1" u="none" strike="noStrike" dirty="0">
                <a:solidFill>
                  <a:schemeClr val="tx1"/>
                </a:solidFill>
                <a:effectLst/>
                <a:latin typeface="Arial" panose="020B0604020202020204" pitchFamily="34" charset="0"/>
              </a:rPr>
              <a:t>relatable</a:t>
            </a:r>
            <a:r>
              <a:rPr lang="en-US" sz="2800" b="0" i="1" u="none" strike="noStrike" dirty="0">
                <a:solidFill>
                  <a:schemeClr val="tx1"/>
                </a:solidFill>
                <a:effectLst/>
                <a:latin typeface="Arial" panose="020B0604020202020204" pitchFamily="34" charset="0"/>
              </a:rPr>
              <a:t> to as wide of an audience as possible.”</a:t>
            </a:r>
            <a:endParaRPr lang="en-US" sz="2800" i="1" dirty="0">
              <a:solidFill>
                <a:schemeClr val="tx1"/>
              </a:solidFill>
            </a:endParaRPr>
          </a:p>
        </p:txBody>
      </p:sp>
    </p:spTree>
    <p:extLst>
      <p:ext uri="{BB962C8B-B14F-4D97-AF65-F5344CB8AC3E}">
        <p14:creationId xmlns:p14="http://schemas.microsoft.com/office/powerpoint/2010/main" val="19576559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6" id="{CFDAF3C3-EAC3-2043-B5F9-CF9A4EF5920A}" vid="{1788030F-DB06-9744-B07E-76E5326E52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10395</TotalTime>
  <Words>1269</Words>
  <Application>Microsoft Office PowerPoint</Application>
  <PresentationFormat>Widescreen</PresentationFormat>
  <Paragraphs>100</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Trebuchet MS</vt:lpstr>
      <vt:lpstr>Wingdings</vt:lpstr>
      <vt:lpstr>Wingdings 3</vt:lpstr>
      <vt:lpstr>Facet</vt:lpstr>
      <vt:lpstr>   Plain Language Big Book– the Journey So Far</vt:lpstr>
      <vt:lpstr>Some history…</vt:lpstr>
      <vt:lpstr>PowerPoint Presentation</vt:lpstr>
      <vt:lpstr>PowerPoint Presentation</vt:lpstr>
      <vt:lpstr>PowerPoint Presentation</vt:lpstr>
      <vt:lpstr>PowerPoint Presentation</vt:lpstr>
      <vt:lpstr>PowerPoint Presentation</vt:lpstr>
      <vt:lpstr>A quick translation detour…</vt:lpstr>
      <vt:lpstr>Post 71st General Service Conference…</vt:lpstr>
      <vt:lpstr>PowerPoint Presentation</vt:lpstr>
      <vt:lpstr>From the RFI…</vt:lpstr>
      <vt:lpstr>The response…</vt:lpstr>
      <vt:lpstr>PowerPoint Presentation</vt:lpstr>
      <vt:lpstr>Heading towards the 72nd GSC…</vt:lpstr>
      <vt:lpstr>After the 72nd Conference…</vt:lpstr>
      <vt:lpstr>Heading towards the 73rd GSC…</vt:lpstr>
      <vt:lpstr>The Reading Room…</vt:lpstr>
      <vt:lpstr>Post 73rd General Service Conference…</vt:lpstr>
      <vt:lpstr>In closing…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Plain Language Translation of the book Alcoholics Anonymous – the Journey So Far</dc:title>
  <dc:creator>johndeckerweis@gmail.com</dc:creator>
  <cp:lastModifiedBy>Clint MacKenzie</cp:lastModifiedBy>
  <cp:revision>43</cp:revision>
  <dcterms:created xsi:type="dcterms:W3CDTF">2023-08-12T19:57:18Z</dcterms:created>
  <dcterms:modified xsi:type="dcterms:W3CDTF">2023-12-02T14:45:38Z</dcterms:modified>
</cp:coreProperties>
</file>